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sldIdLst>
    <p:sldId id="370" r:id="rId2"/>
    <p:sldId id="373" r:id="rId3"/>
    <p:sldId id="352" r:id="rId4"/>
    <p:sldId id="356" r:id="rId5"/>
    <p:sldId id="357" r:id="rId6"/>
    <p:sldId id="358" r:id="rId7"/>
    <p:sldId id="359" r:id="rId8"/>
    <p:sldId id="360" r:id="rId9"/>
    <p:sldId id="361" r:id="rId10"/>
    <p:sldId id="362" r:id="rId1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D88B71-233B-47F3-A0E4-15630F0003BA}" v="5" dt="2019-01-14T18:55:04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 autoAdjust="0"/>
    <p:restoredTop sz="94697" autoAdjust="0"/>
  </p:normalViewPr>
  <p:slideViewPr>
    <p:cSldViewPr>
      <p:cViewPr varScale="1">
        <p:scale>
          <a:sx n="108" d="100"/>
          <a:sy n="108" d="100"/>
        </p:scale>
        <p:origin x="17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Baxter" userId="080526599a41c8fa" providerId="LiveId" clId="{89D88B71-233B-47F3-A0E4-15630F0003BA}"/>
    <pc:docChg chg="addSld delSld modSld">
      <pc:chgData name="Joseph Baxter" userId="080526599a41c8fa" providerId="LiveId" clId="{89D88B71-233B-47F3-A0E4-15630F0003BA}" dt="2019-01-14T18:55:04.299" v="59"/>
      <pc:docMkLst>
        <pc:docMk/>
      </pc:docMkLst>
      <pc:sldChg chg="del">
        <pc:chgData name="Joseph Baxter" userId="080526599a41c8fa" providerId="LiveId" clId="{89D88B71-233B-47F3-A0E4-15630F0003BA}" dt="2019-01-14T18:54:19.430" v="54" actId="2696"/>
        <pc:sldMkLst>
          <pc:docMk/>
          <pc:sldMk cId="0" sldId="355"/>
        </pc:sldMkLst>
      </pc:sldChg>
      <pc:sldChg chg="modSp add">
        <pc:chgData name="Joseph Baxter" userId="080526599a41c8fa" providerId="LiveId" clId="{89D88B71-233B-47F3-A0E4-15630F0003BA}" dt="2019-01-14T18:54:09.836" v="53" actId="20577"/>
        <pc:sldMkLst>
          <pc:docMk/>
          <pc:sldMk cId="0" sldId="370"/>
        </pc:sldMkLst>
        <pc:spChg chg="mod">
          <ac:chgData name="Joseph Baxter" userId="080526599a41c8fa" providerId="LiveId" clId="{89D88B71-233B-47F3-A0E4-15630F0003BA}" dt="2019-01-14T18:54:09.836" v="53" actId="20577"/>
          <ac:spMkLst>
            <pc:docMk/>
            <pc:sldMk cId="0" sldId="370"/>
            <ac:spMk id="4" creationId="{B9B0B33D-ABAC-423B-A616-34EAEB243074}"/>
          </ac:spMkLst>
        </pc:spChg>
      </pc:sldChg>
      <pc:sldChg chg="modSp add modAnim">
        <pc:chgData name="Joseph Baxter" userId="080526599a41c8fa" providerId="LiveId" clId="{89D88B71-233B-47F3-A0E4-15630F0003BA}" dt="2019-01-14T18:55:04.299" v="59"/>
        <pc:sldMkLst>
          <pc:docMk/>
          <pc:sldMk cId="3788350017" sldId="373"/>
        </pc:sldMkLst>
        <pc:spChg chg="mod">
          <ac:chgData name="Joseph Baxter" userId="080526599a41c8fa" providerId="LiveId" clId="{89D88B71-233B-47F3-A0E4-15630F0003BA}" dt="2019-01-14T18:54:31.679" v="55" actId="1076"/>
          <ac:spMkLst>
            <pc:docMk/>
            <pc:sldMk cId="3788350017" sldId="373"/>
            <ac:spMk id="4" creationId="{DE4CE896-206B-4421-A4A2-30637ECEBB4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ED597-FF72-477E-BD05-DB3B71AEB964}" type="datetimeFigureOut">
              <a:rPr lang="en-US" smtClean="0"/>
              <a:pPr/>
              <a:t>8/14/21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17EA-982B-48B5-BEF5-231BDB704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5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43B71E-5F56-48D1-9116-9F2F4B4B5A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D7AD-85B0-480A-AEEE-76971F7E6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15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C8E51-E975-48C8-9A04-0693167172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28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C99C6-1133-4FB5-9B5E-2E2D71638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105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114B2-C58E-4940-BFFC-2197BAFDA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04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F4F2B-B476-4BE2-BBBC-E7FE952B8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495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AC5F-D90D-4F85-A88B-6A2D17E91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371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57367-E265-4488-96BE-FEA84E50C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98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C6BDB-3B39-4E57-AAC6-9A74684D3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513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AD07F-C9D6-4D53-A296-01921AE42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15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D52D9-1822-47F6-A033-05EC8AA3C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51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52B5FCF-CEB5-405C-A9D9-C134CB4F9A5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568464"/>
            <a:ext cx="8382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Basic Bible Truths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B0B33D-ABAC-423B-A616-34EAEB243074}"/>
              </a:ext>
            </a:extLst>
          </p:cNvPr>
          <p:cNvSpPr/>
          <p:nvPr/>
        </p:nvSpPr>
        <p:spPr>
          <a:xfrm>
            <a:off x="381000" y="1152144"/>
            <a:ext cx="8382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Lesson 6: </a:t>
            </a:r>
          </a:p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Worshiping and Serving God in One of His Churches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216400" y="782122"/>
            <a:ext cx="70243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2819400"/>
            <a:ext cx="0" cy="403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048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907862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NO 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189619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2286000"/>
            <a:ext cx="2438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Lost – Luke 19:10</a:t>
            </a:r>
            <a:r>
              <a:rPr lang="en-US" sz="1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Condemned – John 3:18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</a:rPr>
              <a:t>Unforgiven</a:t>
            </a:r>
            <a:r>
              <a:rPr lang="en-US" sz="1200" dirty="0">
                <a:solidFill>
                  <a:srgbClr val="000000"/>
                </a:solidFill>
              </a:rPr>
              <a:t> – Acts 13: 38-39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Unrighteous – Romans 1:18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Dead in Trespasses &amp; Sins – Eph. 2:1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in the Lake of Fire – Revelation 20:14-15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77000" y="2273630"/>
            <a:ext cx="23622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Saved – Eph. 2:8-9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Justified – Romans 5:1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Forgiven – Eph. 1:7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Righteous – Romans 3:2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Eternal Life in Christ Jesus – John 5:24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with God – John 14:1-3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2514600"/>
            <a:ext cx="1371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Gen. 3:21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Gen. 22:1-4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Exodus 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Isa. 53:7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Heb. 9:12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Gal. 3:24-26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John 1:29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Acts 8:32-35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I Pet. 3:18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 Pet. 2:24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Rom. 5:6-8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10:10-14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baseline="0" dirty="0">
                <a:solidFill>
                  <a:srgbClr val="000000"/>
                </a:solidFill>
              </a:rPr>
              <a:t> John 19:30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GOSPEL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133600" y="445532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Rom. 1:16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I. Cor. 15:1-4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Death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Burial 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Resurrection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Hebrews 6:6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4572000" y="914400"/>
            <a:ext cx="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8489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Bent Arrow 18"/>
          <p:cNvSpPr/>
          <p:nvPr/>
        </p:nvSpPr>
        <p:spPr bwMode="auto">
          <a:xfrm>
            <a:off x="3352800" y="1828800"/>
            <a:ext cx="457200" cy="6096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76800" y="24384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II Cor. 7:19-10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Acts 16:30-31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5:24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2145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BELIEVE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914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NEW BIRTH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876800" y="1219200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 John 5:1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18360" y="1769852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48400" y="4191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</a:rPr>
              <a:t>Fellowship – I John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152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BIRTH	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42026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CONDUCT	</a:t>
            </a:r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6819900" y="1550432"/>
            <a:ext cx="304800" cy="5334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4876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10:10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Col. 2:6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477000" y="4508863"/>
            <a:ext cx="23622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SIN:  Isa. 59:1-2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DISCIPLINE:  Heb. 12:5-11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CONFESSION:  I John 1:9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8426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	Heb. 4:14-16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572000" y="5638800"/>
            <a:ext cx="411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4953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 bwMode="auto">
          <a:xfrm>
            <a:off x="4711337" y="537318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C00000"/>
                </a:solidFill>
              </a:rPr>
              <a:t>Love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648200" y="5828271"/>
            <a:ext cx="990600" cy="7249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 Pet. 4:8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II Cor. 5:14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 Cor. 13:1-3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49" name="Right Arrow 48"/>
          <p:cNvSpPr/>
          <p:nvPr/>
        </p:nvSpPr>
        <p:spPr bwMode="auto">
          <a:xfrm>
            <a:off x="6013002" y="4319607"/>
            <a:ext cx="304800" cy="152400"/>
          </a:xfrm>
          <a:prstGeom prst="righ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371071" y="537312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C00000"/>
                </a:solidFill>
              </a:rPr>
              <a:t>Baptism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5410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Acts 2:41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Acts 16:33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“Picture of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the Gospel”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300" dirty="0">
              <a:solidFill>
                <a:srgbClr val="000000"/>
              </a:solidFill>
            </a:endParaRPr>
          </a:p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800" dirty="0">
                <a:solidFill>
                  <a:srgbClr val="000000"/>
                </a:solidFill>
              </a:rPr>
              <a:t>BELIEVER</a:t>
            </a:r>
          </a:p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800" dirty="0">
                <a:solidFill>
                  <a:srgbClr val="000000"/>
                </a:solidFill>
              </a:rPr>
              <a:t>IMMERSION</a:t>
            </a:r>
          </a:p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800" dirty="0">
                <a:solidFill>
                  <a:srgbClr val="000000"/>
                </a:solidFill>
              </a:rPr>
              <a:t>AUTHORITY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5715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6705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76962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8610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40"/>
          <p:cNvSpPr/>
          <p:nvPr/>
        </p:nvSpPr>
        <p:spPr bwMode="auto">
          <a:xfrm>
            <a:off x="6326034" y="5377130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315200" y="5384322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C00000"/>
                </a:solidFill>
              </a:rPr>
              <a:t>Worship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8229600" y="5384322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C00000"/>
                </a:solidFill>
              </a:rPr>
              <a:t>Service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724400" y="6459160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Rom. 6:4-5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5" name="Right Arrow 44"/>
          <p:cNvSpPr/>
          <p:nvPr/>
        </p:nvSpPr>
        <p:spPr bwMode="auto">
          <a:xfrm>
            <a:off x="5105400" y="6615640"/>
            <a:ext cx="228600" cy="152400"/>
          </a:xfrm>
          <a:prstGeom prst="righ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248400" y="5817960"/>
            <a:ext cx="990600" cy="7249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Acts 2:41 &amp; 47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Eph. 3:21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Heb. 10:24-25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279520" y="5818340"/>
            <a:ext cx="990600" cy="8110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800" dirty="0">
                <a:solidFill>
                  <a:srgbClr val="000000"/>
                </a:solidFill>
              </a:rPr>
              <a:t>Sing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800" dirty="0">
                <a:solidFill>
                  <a:srgbClr val="000000"/>
                </a:solidFill>
              </a:rPr>
              <a:t>Give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800" dirty="0">
                <a:solidFill>
                  <a:srgbClr val="000000"/>
                </a:solidFill>
              </a:rPr>
              <a:t>Pray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800" dirty="0">
                <a:solidFill>
                  <a:srgbClr val="000000"/>
                </a:solidFill>
              </a:rPr>
              <a:t>Preach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800" dirty="0">
                <a:solidFill>
                  <a:srgbClr val="000000"/>
                </a:solidFill>
              </a:rPr>
              <a:t>Lord’s Supper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7297360" y="6607100"/>
            <a:ext cx="990600" cy="2014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John 4:23-24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229600" y="5814511"/>
            <a:ext cx="914400" cy="7249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Matt. 25:31-40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Eph. 2:10</a:t>
            </a:r>
          </a:p>
        </p:txBody>
      </p:sp>
      <p:sp>
        <p:nvSpPr>
          <p:cNvPr id="64" name="Down Arrow 63"/>
          <p:cNvSpPr/>
          <p:nvPr/>
        </p:nvSpPr>
        <p:spPr bwMode="auto">
          <a:xfrm>
            <a:off x="1447800" y="1295400"/>
            <a:ext cx="3810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5" name="Down Arrow 64"/>
          <p:cNvSpPr/>
          <p:nvPr/>
        </p:nvSpPr>
        <p:spPr bwMode="auto">
          <a:xfrm>
            <a:off x="1466461" y="2971800"/>
            <a:ext cx="3810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6" name="Down Arrow 65"/>
          <p:cNvSpPr/>
          <p:nvPr/>
        </p:nvSpPr>
        <p:spPr bwMode="auto">
          <a:xfrm rot="10800000">
            <a:off x="3352801" y="2895599"/>
            <a:ext cx="3810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7" name="Down Arrow 66"/>
          <p:cNvSpPr/>
          <p:nvPr/>
        </p:nvSpPr>
        <p:spPr bwMode="auto">
          <a:xfrm>
            <a:off x="7144139" y="2838061"/>
            <a:ext cx="4572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8" name="Down Arrow 67"/>
          <p:cNvSpPr/>
          <p:nvPr/>
        </p:nvSpPr>
        <p:spPr bwMode="auto">
          <a:xfrm rot="16200000">
            <a:off x="8096250" y="5124450"/>
            <a:ext cx="4191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9" name="Down Arrow 68"/>
          <p:cNvSpPr/>
          <p:nvPr/>
        </p:nvSpPr>
        <p:spPr bwMode="auto">
          <a:xfrm rot="16200000">
            <a:off x="6496050" y="5125229"/>
            <a:ext cx="4191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0" name="U-Turn Arrow 69"/>
          <p:cNvSpPr/>
          <p:nvPr/>
        </p:nvSpPr>
        <p:spPr bwMode="auto">
          <a:xfrm rot="16200000" flipH="1">
            <a:off x="5029200" y="5029200"/>
            <a:ext cx="990600" cy="838200"/>
          </a:xfrm>
          <a:prstGeom prst="utur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1" name="Bent Arrow 70"/>
          <p:cNvSpPr/>
          <p:nvPr/>
        </p:nvSpPr>
        <p:spPr bwMode="auto">
          <a:xfrm rot="10800000">
            <a:off x="6553200" y="4419600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3" name="Bent Arrow 72"/>
          <p:cNvSpPr/>
          <p:nvPr/>
        </p:nvSpPr>
        <p:spPr bwMode="auto">
          <a:xfrm rot="5400000">
            <a:off x="6686161" y="1638300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4" name="Down Arrow 73"/>
          <p:cNvSpPr/>
          <p:nvPr/>
        </p:nvSpPr>
        <p:spPr bwMode="auto">
          <a:xfrm rot="16200000">
            <a:off x="5334000" y="1066800"/>
            <a:ext cx="4572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6" name="Bent Arrow 75"/>
          <p:cNvSpPr/>
          <p:nvPr/>
        </p:nvSpPr>
        <p:spPr bwMode="auto">
          <a:xfrm>
            <a:off x="3429000" y="1468017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7" name="Bent Arrow 76"/>
          <p:cNvSpPr/>
          <p:nvPr/>
        </p:nvSpPr>
        <p:spPr bwMode="auto">
          <a:xfrm rot="5400000" flipH="1">
            <a:off x="2877535" y="4552192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8" name="Bent Arrow 77"/>
          <p:cNvSpPr/>
          <p:nvPr/>
        </p:nvSpPr>
        <p:spPr bwMode="auto">
          <a:xfrm rot="10800000" flipH="1">
            <a:off x="1524000" y="4724400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  <p:bldP spid="74" grpId="0" animBg="1"/>
      <p:bldP spid="76" grpId="0" animBg="1"/>
      <p:bldP spid="77" grpId="0" animBg="1"/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4CE896-206B-4421-A4A2-30637ECEBB49}"/>
              </a:ext>
            </a:extLst>
          </p:cNvPr>
          <p:cNvSpPr txBox="1"/>
          <p:nvPr/>
        </p:nvSpPr>
        <p:spPr>
          <a:xfrm>
            <a:off x="0" y="14257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Lesson Plan and 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AAF33-859C-47FC-8AAC-A7281F32493A}"/>
              </a:ext>
            </a:extLst>
          </p:cNvPr>
          <p:cNvSpPr txBox="1"/>
          <p:nvPr/>
        </p:nvSpPr>
        <p:spPr>
          <a:xfrm>
            <a:off x="685800" y="21336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Looking at the World through the Eyes of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 Hopelessness of a Wrong Relationship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What God has Done for the Lost World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How to Appropriate What God has Done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Elements of Fellowship and Fruitfulness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>
                <a:solidFill>
                  <a:srgbClr val="000000"/>
                </a:solidFill>
                <a:latin typeface="+mn-lt"/>
              </a:rPr>
              <a:t>Worshiping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and Serving God in One of His Churches</a:t>
            </a:r>
          </a:p>
          <a:p>
            <a:pPr marL="742950" indent="-742950" algn="l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8350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216400" y="782122"/>
            <a:ext cx="70243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2819400"/>
            <a:ext cx="0" cy="403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048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907862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NO 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189619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2286000"/>
            <a:ext cx="2438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Lost – Luke 19:10</a:t>
            </a:r>
            <a:r>
              <a:rPr lang="en-US" sz="1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Condemned – John 3:18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</a:rPr>
              <a:t>Unforgiven</a:t>
            </a:r>
            <a:r>
              <a:rPr lang="en-US" sz="1200" dirty="0">
                <a:solidFill>
                  <a:srgbClr val="000000"/>
                </a:solidFill>
              </a:rPr>
              <a:t> – Acts 13: 38-39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Unrighteous – Romans 1:18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Dead in Trespasses &amp; Sins – Eph. 2:1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in the Lake of Fire – Revelation 20:14-15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77000" y="2273630"/>
            <a:ext cx="23622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Saved – Eph. 2:8-9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Justified – Romans 5:1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Forgiven – Eph. 1:7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Righteous – Romans 3:2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Eternal Life in Christ Jesus – John 5:24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with God – John 14:1-3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2514600"/>
            <a:ext cx="1371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Gen. 3:21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Gen. 22:1-4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Exodus 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Isa. 53:7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Heb. 9:12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Gal. 3:24-26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John 1:29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Acts 8:32-35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I Pet. 3:18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 Pet. 2:24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Rom. 5:6-8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10:10-14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baseline="0" dirty="0">
                <a:solidFill>
                  <a:srgbClr val="000000"/>
                </a:solidFill>
              </a:rPr>
              <a:t> John 19:30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GOSPEL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133600" y="445532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Rom. 1:16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I. Cor. 15:1-4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Death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Burial 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Resurrection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Hebrews 6:6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4572000" y="914400"/>
            <a:ext cx="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8489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Bent Arrow 18"/>
          <p:cNvSpPr/>
          <p:nvPr/>
        </p:nvSpPr>
        <p:spPr bwMode="auto">
          <a:xfrm>
            <a:off x="3352800" y="1828800"/>
            <a:ext cx="457200" cy="6096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76800" y="24384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II Cor. 7:19-10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Acts 16:30-31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5:24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2145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BELIEVE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914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NEW BIRTH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876800" y="1219200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 John 5:1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18360" y="1769852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48400" y="4191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</a:rPr>
              <a:t>Fellowship – I John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152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BIRTH	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42026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CONDUCT	</a:t>
            </a:r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6819900" y="1550432"/>
            <a:ext cx="304800" cy="5334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4876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10:10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Col. 2:6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477000" y="4508863"/>
            <a:ext cx="23622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SIN:  Isa. 59:1-2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DISCIPLINE:  Heb. 12:5-11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CONFESSION:  I John 1:9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8426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	Heb. 4:14-16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572000" y="5638800"/>
            <a:ext cx="411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4953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 bwMode="auto">
          <a:xfrm>
            <a:off x="4711337" y="537318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C00000"/>
                </a:solidFill>
              </a:rPr>
              <a:t>Love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648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 Pet. 4:8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II Cor. 5:14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 Cor. 13:1-3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49" name="Right Arrow 48"/>
          <p:cNvSpPr/>
          <p:nvPr/>
        </p:nvSpPr>
        <p:spPr bwMode="auto">
          <a:xfrm>
            <a:off x="6013002" y="4319607"/>
            <a:ext cx="304800" cy="152400"/>
          </a:xfrm>
          <a:prstGeom prst="righ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371071" y="537312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C00000"/>
                </a:solidFill>
              </a:rPr>
              <a:t>Baptism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5410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Acts 2:41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800" dirty="0">
                <a:solidFill>
                  <a:srgbClr val="000000"/>
                </a:solidFill>
              </a:rPr>
              <a:t>Acts 16:33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5715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6705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76962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8610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228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38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76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295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971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572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172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7924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609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533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Then they that gladly received his word were </a:t>
            </a:r>
            <a:r>
              <a:rPr lang="en-US" sz="3600" dirty="0">
                <a:solidFill>
                  <a:srgbClr val="000000"/>
                </a:solidFill>
              </a:rPr>
              <a:t>baptized</a:t>
            </a:r>
            <a:r>
              <a:rPr lang="en-US" sz="3600" dirty="0">
                <a:solidFill>
                  <a:srgbClr val="C00000"/>
                </a:solidFill>
              </a:rPr>
              <a:t>: and the same day there were added unto them about three thousand souls.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Acts 2:41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And he took them the same hour of the night, and washed their stripes; and was </a:t>
            </a:r>
            <a:r>
              <a:rPr lang="en-US" sz="3600" dirty="0">
                <a:solidFill>
                  <a:srgbClr val="000000"/>
                </a:solidFill>
              </a:rPr>
              <a:t>baptized</a:t>
            </a:r>
            <a:r>
              <a:rPr lang="en-US" sz="3600" dirty="0">
                <a:solidFill>
                  <a:srgbClr val="C00000"/>
                </a:solidFill>
              </a:rPr>
              <a:t>, he and all his, straightway.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Acts 16:33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533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8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38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76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295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971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572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172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7924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609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438400" y="45720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“Picture of the Gospel”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514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54864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Rom. 6:4-5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“Picture of the Gospel”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(4) Therefore we are </a:t>
            </a:r>
            <a:r>
              <a:rPr lang="en-US" sz="3600" dirty="0">
                <a:solidFill>
                  <a:srgbClr val="000000"/>
                </a:solidFill>
              </a:rPr>
              <a:t>buried</a:t>
            </a:r>
            <a:r>
              <a:rPr lang="en-US" sz="3600" dirty="0">
                <a:solidFill>
                  <a:srgbClr val="C00000"/>
                </a:solidFill>
              </a:rPr>
              <a:t> with him by baptism into death: that like as Christ was </a:t>
            </a:r>
            <a:r>
              <a:rPr lang="en-US" sz="3600" dirty="0">
                <a:solidFill>
                  <a:srgbClr val="000000"/>
                </a:solidFill>
              </a:rPr>
              <a:t>raised</a:t>
            </a:r>
            <a:r>
              <a:rPr lang="en-US" sz="3600" dirty="0">
                <a:solidFill>
                  <a:srgbClr val="C00000"/>
                </a:solidFill>
              </a:rPr>
              <a:t> up from the dead by the glory of the Father, even so we also should walk in newness of life.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(5) For if we have been planted together in the </a:t>
            </a:r>
            <a:r>
              <a:rPr lang="en-US" sz="3600" dirty="0">
                <a:solidFill>
                  <a:srgbClr val="000000"/>
                </a:solidFill>
              </a:rPr>
              <a:t>likeness of his death</a:t>
            </a:r>
            <a:r>
              <a:rPr lang="en-US" sz="3600" dirty="0">
                <a:solidFill>
                  <a:srgbClr val="C00000"/>
                </a:solidFill>
              </a:rPr>
              <a:t>, we shall be also in the </a:t>
            </a:r>
            <a:r>
              <a:rPr lang="en-US" sz="3600" dirty="0">
                <a:solidFill>
                  <a:srgbClr val="000000"/>
                </a:solidFill>
              </a:rPr>
              <a:t>likeness of his resurrection</a:t>
            </a:r>
            <a:r>
              <a:rPr lang="en-US" sz="3600" dirty="0">
                <a:solidFill>
                  <a:srgbClr val="C00000"/>
                </a:solidFill>
              </a:rPr>
              <a:t>: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Romans 6:4-5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533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8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38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76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295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971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572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172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7924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609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514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54864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Rom. 6:4-5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1219200" y="5943600"/>
            <a:ext cx="762000" cy="381000"/>
          </a:xfrm>
          <a:prstGeom prst="righ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438400" y="45720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“Picture of the Gospel”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438400" y="5334000"/>
            <a:ext cx="2667000" cy="1295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BELIEVER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IMMERSION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AUTHORITY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1.  BELIEVER REQUIRED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(36) And as they went on their way, they came unto a certain water: and the eunuch said, See, here is water; what doth hinder me to be baptized?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(37) And Philip said, If thou </a:t>
            </a:r>
            <a:r>
              <a:rPr lang="en-US" sz="3600" dirty="0" err="1">
                <a:solidFill>
                  <a:srgbClr val="000000"/>
                </a:solidFill>
              </a:rPr>
              <a:t>believest</a:t>
            </a:r>
            <a:r>
              <a:rPr lang="en-US" sz="3600" dirty="0">
                <a:solidFill>
                  <a:srgbClr val="C00000"/>
                </a:solidFill>
              </a:rPr>
              <a:t> with all </a:t>
            </a:r>
            <a:r>
              <a:rPr lang="en-US" sz="3600" dirty="0" err="1">
                <a:solidFill>
                  <a:srgbClr val="C00000"/>
                </a:solidFill>
              </a:rPr>
              <a:t>thine</a:t>
            </a:r>
            <a:r>
              <a:rPr lang="en-US" sz="3600" dirty="0">
                <a:solidFill>
                  <a:srgbClr val="C00000"/>
                </a:solidFill>
              </a:rPr>
              <a:t> heart, thou </a:t>
            </a:r>
            <a:r>
              <a:rPr lang="en-US" sz="3600" dirty="0" err="1">
                <a:solidFill>
                  <a:srgbClr val="000000"/>
                </a:solidFill>
              </a:rPr>
              <a:t>mayest</a:t>
            </a:r>
            <a:r>
              <a:rPr lang="en-US" sz="3600" dirty="0">
                <a:solidFill>
                  <a:srgbClr val="C00000"/>
                </a:solidFill>
              </a:rPr>
              <a:t>. And he answered and said, I believe that Jesus Christ is the Son of God.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Acts 8:36-37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2. IMMERSION REQUIRED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(38) And he commanded the chariot to stand still: and they went </a:t>
            </a:r>
            <a:r>
              <a:rPr lang="en-US" sz="3600" dirty="0">
                <a:solidFill>
                  <a:srgbClr val="000000"/>
                </a:solidFill>
              </a:rPr>
              <a:t>down</a:t>
            </a:r>
            <a:r>
              <a:rPr lang="en-US" sz="3600" dirty="0">
                <a:solidFill>
                  <a:srgbClr val="C00000"/>
                </a:solidFill>
              </a:rPr>
              <a:t> both into the water, both Philip and the eunuch; and he baptized him.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(39) And when they were come </a:t>
            </a:r>
            <a:r>
              <a:rPr lang="en-US" sz="3600" dirty="0">
                <a:solidFill>
                  <a:srgbClr val="000000"/>
                </a:solidFill>
              </a:rPr>
              <a:t>up</a:t>
            </a:r>
            <a:r>
              <a:rPr lang="en-US" sz="3600" dirty="0">
                <a:solidFill>
                  <a:srgbClr val="C00000"/>
                </a:solidFill>
              </a:rPr>
              <a:t> out of the water, the Spirit of the Lord caught away Philip, that the eunuch saw him no more: and he went on his way rejoicing.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Acts 8:38-39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3.  AUTHORITY REQUIRED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(19) Go ye therefore, and teach all nations, baptizing them in the name of the Father, and of the Son, and of the Holy Ghost: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(20) Teaching them to observe all things whatsoever I have commanded you: and, lo, I am with you always, even unto the end of the world. Amen.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28:19 &amp; 20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533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8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38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76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295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971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572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172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7924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609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514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54864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Rom. 6:4-5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1219200" y="5943600"/>
            <a:ext cx="762000" cy="381000"/>
          </a:xfrm>
          <a:prstGeom prst="righ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438400" y="45720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“Picture of the Gospel”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438400" y="5334000"/>
            <a:ext cx="2667000" cy="1295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BELIEVER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IMMERSION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AUTHORITY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219450" y="260985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038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2:41&amp;47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Eph. 3:21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Heb. 10:24-25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(41) Then they that gladly received his word were </a:t>
            </a:r>
            <a:r>
              <a:rPr lang="en-US" sz="3600" dirty="0">
                <a:solidFill>
                  <a:srgbClr val="000000"/>
                </a:solidFill>
              </a:rPr>
              <a:t>baptized</a:t>
            </a:r>
            <a:r>
              <a:rPr lang="en-US" sz="3600" dirty="0">
                <a:solidFill>
                  <a:srgbClr val="C00000"/>
                </a:solidFill>
              </a:rPr>
              <a:t>: and the same day there were </a:t>
            </a:r>
            <a:r>
              <a:rPr lang="en-US" sz="3600" dirty="0">
                <a:solidFill>
                  <a:srgbClr val="000000"/>
                </a:solidFill>
              </a:rPr>
              <a:t>added</a:t>
            </a:r>
            <a:r>
              <a:rPr lang="en-US" sz="3600" dirty="0">
                <a:solidFill>
                  <a:srgbClr val="C00000"/>
                </a:solidFill>
              </a:rPr>
              <a:t> unto them about three thousand souls.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(47) Praising God, and having </a:t>
            </a:r>
            <a:r>
              <a:rPr lang="en-US" sz="3600" dirty="0" err="1">
                <a:solidFill>
                  <a:srgbClr val="C00000"/>
                </a:solidFill>
              </a:rPr>
              <a:t>favour</a:t>
            </a:r>
            <a:r>
              <a:rPr lang="en-US" sz="3600" dirty="0">
                <a:solidFill>
                  <a:srgbClr val="C00000"/>
                </a:solidFill>
              </a:rPr>
              <a:t> with all the people. And the Lord </a:t>
            </a:r>
            <a:r>
              <a:rPr lang="en-US" sz="3600" dirty="0">
                <a:solidFill>
                  <a:srgbClr val="000000"/>
                </a:solidFill>
              </a:rPr>
              <a:t>added</a:t>
            </a:r>
            <a:r>
              <a:rPr lang="en-US" sz="3600" dirty="0">
                <a:solidFill>
                  <a:srgbClr val="C00000"/>
                </a:solidFill>
              </a:rPr>
              <a:t> to the </a:t>
            </a:r>
            <a:r>
              <a:rPr lang="en-US" sz="3600" dirty="0">
                <a:solidFill>
                  <a:srgbClr val="000000"/>
                </a:solidFill>
              </a:rPr>
              <a:t>church</a:t>
            </a:r>
            <a:r>
              <a:rPr lang="en-US" sz="3600" dirty="0">
                <a:solidFill>
                  <a:srgbClr val="C00000"/>
                </a:solidFill>
              </a:rPr>
              <a:t> daily such as should be saved.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Acts 2:41 &amp; 47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Unto him be </a:t>
            </a:r>
            <a:r>
              <a:rPr lang="en-US" sz="3600" dirty="0">
                <a:solidFill>
                  <a:srgbClr val="000000"/>
                </a:solidFill>
              </a:rPr>
              <a:t>glory in the church</a:t>
            </a:r>
            <a:r>
              <a:rPr lang="en-US" sz="3600" dirty="0">
                <a:solidFill>
                  <a:srgbClr val="C00000"/>
                </a:solidFill>
              </a:rPr>
              <a:t> by Christ Jesus throughout all ages, world without end. Amen.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Ephesians 3:21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(24) And let us consider one another to provoke unto love and to good works: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(25) Not forsaking the </a:t>
            </a:r>
            <a:r>
              <a:rPr lang="en-US" sz="3600" dirty="0">
                <a:solidFill>
                  <a:srgbClr val="000000"/>
                </a:solidFill>
              </a:rPr>
              <a:t>assembling</a:t>
            </a:r>
            <a:r>
              <a:rPr lang="en-US" sz="3600" dirty="0">
                <a:solidFill>
                  <a:srgbClr val="C00000"/>
                </a:solidFill>
              </a:rPr>
              <a:t> of ourselves together, as the manner of some is; but </a:t>
            </a:r>
            <a:r>
              <a:rPr lang="en-US" sz="3600" dirty="0">
                <a:solidFill>
                  <a:srgbClr val="000000"/>
                </a:solidFill>
              </a:rPr>
              <a:t>exhorting</a:t>
            </a:r>
            <a:r>
              <a:rPr lang="en-US" sz="3600" dirty="0">
                <a:solidFill>
                  <a:srgbClr val="C00000"/>
                </a:solidFill>
              </a:rPr>
              <a:t> one another: and so much the more, as ye see the day approaching.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Hebrews 10:24 &amp; 25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533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8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38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76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295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971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572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172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7924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609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514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54864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Rom. 6:4-5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1219200" y="5943600"/>
            <a:ext cx="762000" cy="381000"/>
          </a:xfrm>
          <a:prstGeom prst="righ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438400" y="45720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“Picture of the Gospel”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438400" y="5334000"/>
            <a:ext cx="2667000" cy="1295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BELIEVER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IMMERSION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AUTHORITY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219450" y="260985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038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2:41&amp;47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Eph. 3:21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Heb. 10:24-25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800600" y="260985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Worship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791200" y="3733800"/>
            <a:ext cx="1676400" cy="2590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Singing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Giving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Praying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Preaching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Lord’s Supper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2000" dirty="0">
              <a:solidFill>
                <a:srgbClr val="000000"/>
              </a:solidFill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John 4:23-24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(23) But the hour cometh, and now is, when the true worshippers shall </a:t>
            </a:r>
            <a:r>
              <a:rPr lang="en-US" sz="3600" dirty="0">
                <a:solidFill>
                  <a:srgbClr val="000000"/>
                </a:solidFill>
              </a:rPr>
              <a:t>worship</a:t>
            </a:r>
            <a:r>
              <a:rPr lang="en-US" sz="3600" dirty="0">
                <a:solidFill>
                  <a:srgbClr val="C00000"/>
                </a:solidFill>
              </a:rPr>
              <a:t> the Father in spirit and in truth: for the Father </a:t>
            </a:r>
            <a:r>
              <a:rPr lang="en-US" sz="3600" dirty="0" err="1">
                <a:solidFill>
                  <a:srgbClr val="C00000"/>
                </a:solidFill>
              </a:rPr>
              <a:t>seeketh</a:t>
            </a:r>
            <a:r>
              <a:rPr lang="en-US" sz="3600" dirty="0">
                <a:solidFill>
                  <a:srgbClr val="C00000"/>
                </a:solidFill>
              </a:rPr>
              <a:t> such to worship him.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(24) God is a Spirit: and they that </a:t>
            </a:r>
            <a:r>
              <a:rPr lang="en-US" sz="3600" dirty="0">
                <a:solidFill>
                  <a:srgbClr val="000000"/>
                </a:solidFill>
              </a:rPr>
              <a:t>worship</a:t>
            </a:r>
            <a:r>
              <a:rPr lang="en-US" sz="3600" dirty="0">
                <a:solidFill>
                  <a:srgbClr val="C00000"/>
                </a:solidFill>
              </a:rPr>
              <a:t> him must worship him in spirit and in truth.</a:t>
            </a: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John 4:23 &amp; 24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533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8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38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1676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295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971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572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172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7924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609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514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54864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Rom. 6:4-5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1219200" y="5943600"/>
            <a:ext cx="762000" cy="381000"/>
          </a:xfrm>
          <a:prstGeom prst="righ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438400" y="45720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“Picture of the Gospel”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438400" y="5334000"/>
            <a:ext cx="2667000" cy="1295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BELIEVER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IMMERSION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AUTHORITY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219450" y="260985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038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Acts 2:41&amp;47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Eph. 3:21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Heb. 10:24-25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800600" y="260985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Worship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791200" y="3733800"/>
            <a:ext cx="1676400" cy="2590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Singing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Giving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Praying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Preaching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000000"/>
                </a:solidFill>
              </a:rPr>
              <a:t>Lord’s Supper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2000" dirty="0">
              <a:solidFill>
                <a:srgbClr val="000000"/>
              </a:solidFill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John 4:23-24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2390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Matt. 25:31-40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000000"/>
                </a:solidFill>
              </a:rPr>
              <a:t>Eph. 2:10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553200" y="26289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Service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0" y="1295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C00000"/>
                </a:solidFill>
              </a:rPr>
              <a:t>Putting Things in the Right Order!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(31) When the Son of man shall come in his glory, and all the holy angels with him, then shall he sit upon the throne of his glory: 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(32) And before him shall be gathered all nations: and he shall separate them one from another, as a shepherd </a:t>
            </a:r>
            <a:r>
              <a:rPr lang="en-US" sz="3600" dirty="0" err="1">
                <a:solidFill>
                  <a:srgbClr val="C00000"/>
                </a:solidFill>
              </a:rPr>
              <a:t>divideth</a:t>
            </a:r>
            <a:r>
              <a:rPr lang="en-US" sz="3600" dirty="0">
                <a:solidFill>
                  <a:srgbClr val="C00000"/>
                </a:solidFill>
              </a:rPr>
              <a:t> his sheep from the goats: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25:31-40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(33) And he shall set the sheep on his right hand, but the goats on the left.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(34) Then shall the King say unto them on his right hand, Come, ye blessed of my Father, inherit the kingdom prepared for you from the foundation of the world: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25:31-40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(35) For I was an </a:t>
            </a:r>
            <a:r>
              <a:rPr lang="en-US" sz="3600" dirty="0" err="1">
                <a:solidFill>
                  <a:srgbClr val="C00000"/>
                </a:solidFill>
              </a:rPr>
              <a:t>hungred</a:t>
            </a:r>
            <a:r>
              <a:rPr lang="en-US" sz="3600" dirty="0">
                <a:solidFill>
                  <a:srgbClr val="C00000"/>
                </a:solidFill>
              </a:rPr>
              <a:t>, and ye gave me meat: I was thirsty, and ye gave me drink: I was a stranger, and ye took me in: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(36) Naked, and ye clothed me: I was sick, and ye visited me: I was in prison, and ye came unto me.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25:31-40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(37) Then shall the righteous answer him, saying, Lord, when saw we thee an </a:t>
            </a:r>
            <a:r>
              <a:rPr lang="en-US" sz="3600" dirty="0" err="1">
                <a:solidFill>
                  <a:srgbClr val="C00000"/>
                </a:solidFill>
              </a:rPr>
              <a:t>hungred</a:t>
            </a:r>
            <a:r>
              <a:rPr lang="en-US" sz="3600" dirty="0">
                <a:solidFill>
                  <a:srgbClr val="C00000"/>
                </a:solidFill>
              </a:rPr>
              <a:t>, and fed thee? or thirsty, and gave thee drink?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(38) When saw we thee a stranger, and took thee in? or naked, and clothed thee?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25:31-40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(39) Or when saw we thee sick, or in prison, and came unto thee?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(40) And the King shall answer and say unto them, Verily I say unto you, Inasmuch as ye have done it unto one of the least of these my brethren, ye have </a:t>
            </a:r>
            <a:r>
              <a:rPr lang="en-US" sz="3600" dirty="0">
                <a:solidFill>
                  <a:srgbClr val="000000"/>
                </a:solidFill>
              </a:rPr>
              <a:t>done it unto me</a:t>
            </a:r>
            <a:r>
              <a:rPr lang="en-US" sz="3600" dirty="0">
                <a:solidFill>
                  <a:srgbClr val="C00000"/>
                </a:solidFill>
              </a:rPr>
              <a:t>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25:31-40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For we are his workmanship, created in Christ Jesus unto good works, which God hath before ordained that we should walk in them.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Ephesians 2:10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/>
      <p:bldP spid="26" grpId="0" animBg="1"/>
      <p:bldP spid="26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5963</TotalTime>
  <Words>1797</Words>
  <Application>Microsoft Macintosh PowerPoint</Application>
  <PresentationFormat>On-screen Show (4:3)</PresentationFormat>
  <Paragraphs>370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Bible Truths</dc:title>
  <dc:creator>Rick Carter</dc:creator>
  <cp:lastModifiedBy>Joe Baxter</cp:lastModifiedBy>
  <cp:revision>180</cp:revision>
  <dcterms:created xsi:type="dcterms:W3CDTF">2008-06-24T15:10:39Z</dcterms:created>
  <dcterms:modified xsi:type="dcterms:W3CDTF">2021-08-14T12:12:43Z</dcterms:modified>
</cp:coreProperties>
</file>