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1"/>
  </p:notesMasterIdLst>
  <p:sldIdLst>
    <p:sldId id="370" r:id="rId2"/>
    <p:sldId id="373" r:id="rId3"/>
    <p:sldId id="340" r:id="rId4"/>
    <p:sldId id="341" r:id="rId5"/>
    <p:sldId id="342" r:id="rId6"/>
    <p:sldId id="347" r:id="rId7"/>
    <p:sldId id="348" r:id="rId8"/>
    <p:sldId id="343" r:id="rId9"/>
    <p:sldId id="346" r:id="rId10"/>
  </p:sldIdLst>
  <p:sldSz cx="12192000" cy="6858000"/>
  <p:notesSz cx="6858000" cy="9144000"/>
  <p:defaultTextStyle>
    <a:defPPr>
      <a:defRPr lang="en-US"/>
    </a:defPPr>
    <a:lvl1pPr algn="ctr" rtl="0" eaLnBrk="0" fontAlgn="base" hangingPunct="0">
      <a:spcBef>
        <a:spcPct val="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91C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94773" autoAdjust="0"/>
  </p:normalViewPr>
  <p:slideViewPr>
    <p:cSldViewPr>
      <p:cViewPr varScale="1">
        <p:scale>
          <a:sx n="93" d="100"/>
          <a:sy n="93" d="100"/>
        </p:scale>
        <p:origin x="216" y="52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DED597-FF72-477E-BD05-DB3B71AEB964}" type="datetimeFigureOut">
              <a:rPr lang="en-US" smtClean="0"/>
              <a:pPr/>
              <a:t>8/14/21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C17EA-982B-48B5-BEF5-231BDB704CFE}" type="slidenum">
              <a:rPr lang="en-US" smtClean="0"/>
              <a:pPr/>
              <a:t>‹#›</a:t>
            </a:fld>
            <a:endParaRPr lang="en-US"/>
          </a:p>
        </p:txBody>
      </p:sp>
    </p:spTree>
    <p:extLst>
      <p:ext uri="{BB962C8B-B14F-4D97-AF65-F5344CB8AC3E}">
        <p14:creationId xmlns:p14="http://schemas.microsoft.com/office/powerpoint/2010/main" val="2320553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4C17EA-982B-48B5-BEF5-231BDB704CFE}" type="slidenum">
              <a:rPr lang="en-US" smtClean="0"/>
              <a:pPr/>
              <a:t>3</a:t>
            </a:fld>
            <a:endParaRPr lang="en-US"/>
          </a:p>
        </p:txBody>
      </p:sp>
    </p:spTree>
    <p:extLst>
      <p:ext uri="{BB962C8B-B14F-4D97-AF65-F5344CB8AC3E}">
        <p14:creationId xmlns:p14="http://schemas.microsoft.com/office/powerpoint/2010/main" val="143972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C17EA-982B-48B5-BEF5-231BDB704CF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0" name="Rectangle 2"/>
          <p:cNvSpPr>
            <a:spLocks noGrp="1" noChangeArrowheads="1"/>
          </p:cNvSpPr>
          <p:nvPr>
            <p:ph type="ctrTitle" sz="quarter"/>
          </p:nvPr>
        </p:nvSpPr>
        <p:spPr>
          <a:xfrm>
            <a:off x="914400" y="1997076"/>
            <a:ext cx="10363200" cy="1431925"/>
          </a:xfrm>
        </p:spPr>
        <p:txBody>
          <a:bodyPr anchor="b" anchorCtr="1"/>
          <a:lstStyle>
            <a:lvl1pPr algn="ctr">
              <a:defRPr/>
            </a:lvl1pPr>
          </a:lstStyle>
          <a:p>
            <a:pPr lvl="0"/>
            <a:r>
              <a:rPr lang="en-US" noProof="0"/>
              <a:t>Click to edit Master title style</a:t>
            </a:r>
          </a:p>
        </p:txBody>
      </p:sp>
      <p:sp>
        <p:nvSpPr>
          <p:cNvPr id="22531" name="Rectangle 3"/>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
        <p:nvSpPr>
          <p:cNvPr id="22532" name="Freeform 4"/>
          <p:cNvSpPr>
            <a:spLocks/>
          </p:cNvSpPr>
          <p:nvPr/>
        </p:nvSpPr>
        <p:spPr bwMode="auto">
          <a:xfrm>
            <a:off x="381000" y="2803525"/>
            <a:ext cx="2117"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DA43B71E-5F56-48D1-9116-9F2F4B4B5AB3}" type="slidenum">
              <a:rPr lang="en-US"/>
              <a:pPr/>
              <a:t>‹#›</a:t>
            </a:fld>
            <a:endParaRPr lang="en-US"/>
          </a:p>
        </p:txBody>
      </p:sp>
      <p:sp>
        <p:nvSpPr>
          <p:cNvPr id="22535" name="Rectangle 7"/>
          <p:cNvSpPr>
            <a:spLocks noGrp="1" noChangeArrowheads="1"/>
          </p:cNvSpPr>
          <p:nvPr>
            <p:ph type="dt" sz="quarter" idx="2"/>
          </p:nvPr>
        </p:nvSpPr>
        <p:spPr/>
        <p:txBody>
          <a:bodyPr/>
          <a:lstStyle>
            <a:lvl1pPr>
              <a:defRPr/>
            </a:lvl1pPr>
          </a:lstStyle>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p:cTn id="13"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53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tmplLst>
          <p:tmpl lvl="1">
            <p:tnLst>
              <p:par>
                <p:cTn presetID="23" presetClass="entr" presetSubtype="16" fill="hold" nodeType="clickEffect">
                  <p:stCondLst>
                    <p:cond delay="0"/>
                  </p:stCondLst>
                  <p:childTnLst>
                    <p:set>
                      <p:cBhvr>
                        <p:cTn dur="1" fill="hold">
                          <p:stCondLst>
                            <p:cond delay="0"/>
                          </p:stCondLst>
                        </p:cTn>
                        <p:tgtEl>
                          <p:spTgt spid="22531"/>
                        </p:tgtEl>
                        <p:attrNameLst>
                          <p:attrName>style.visibility</p:attrName>
                        </p:attrNameLst>
                      </p:cBhvr>
                      <p:to>
                        <p:strVal val="visible"/>
                      </p:to>
                    </p:set>
                    <p:anim calcmode="lin" valueType="num">
                      <p:cBhvr>
                        <p:cTn dur="500" fill="hold"/>
                        <p:tgtEl>
                          <p:spTgt spid="22531"/>
                        </p:tgtEl>
                        <p:attrNameLst>
                          <p:attrName>ppt_w</p:attrName>
                        </p:attrNameLst>
                      </p:cBhvr>
                      <p:tavLst>
                        <p:tav tm="0">
                          <p:val>
                            <p:fltVal val="0"/>
                          </p:val>
                        </p:tav>
                        <p:tav tm="100000">
                          <p:val>
                            <p:strVal val="#ppt_w"/>
                          </p:val>
                        </p:tav>
                      </p:tavLst>
                    </p:anim>
                    <p:anim calcmode="lin" valueType="num">
                      <p:cBhvr>
                        <p:cTn dur="500" fill="hold"/>
                        <p:tgtEl>
                          <p:spTgt spid="22531"/>
                        </p:tgtEl>
                        <p:attrNameLst>
                          <p:attrName>ppt_h</p:attrName>
                        </p:attrNameLst>
                      </p:cBhvr>
                      <p:tavLst>
                        <p:tav tm="0">
                          <p:val>
                            <p:fltVal val="0"/>
                          </p:val>
                        </p:tav>
                        <p:tav tm="100000">
                          <p:val>
                            <p:strVal val="#ppt_h"/>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7ED7AD-85B0-480A-AEEE-76971F7E6DEA}" type="slidenum">
              <a:rPr lang="en-US"/>
              <a:pPr/>
              <a:t>‹#›</a:t>
            </a:fld>
            <a:endParaRPr lang="en-US"/>
          </a:p>
        </p:txBody>
      </p:sp>
    </p:spTree>
    <p:extLst>
      <p:ext uri="{BB962C8B-B14F-4D97-AF65-F5344CB8AC3E}">
        <p14:creationId xmlns:p14="http://schemas.microsoft.com/office/powerpoint/2010/main" val="21343915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92100"/>
            <a:ext cx="27432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92100"/>
            <a:ext cx="80264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FC8E51-E975-48C8-9A04-0693167172EA}" type="slidenum">
              <a:rPr lang="en-US"/>
              <a:pPr/>
              <a:t>‹#›</a:t>
            </a:fld>
            <a:endParaRPr lang="en-US"/>
          </a:p>
        </p:txBody>
      </p:sp>
    </p:spTree>
    <p:extLst>
      <p:ext uri="{BB962C8B-B14F-4D97-AF65-F5344CB8AC3E}">
        <p14:creationId xmlns:p14="http://schemas.microsoft.com/office/powerpoint/2010/main" val="38146528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1C99C6-1133-4FB5-9B5E-2E2D7163860F}" type="slidenum">
              <a:rPr lang="en-US"/>
              <a:pPr/>
              <a:t>‹#›</a:t>
            </a:fld>
            <a:endParaRPr lang="en-US"/>
          </a:p>
        </p:txBody>
      </p:sp>
    </p:spTree>
    <p:extLst>
      <p:ext uri="{BB962C8B-B14F-4D97-AF65-F5344CB8AC3E}">
        <p14:creationId xmlns:p14="http://schemas.microsoft.com/office/powerpoint/2010/main" val="10444105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C114B2-C58E-4940-BFFC-2197BAFDAC45}" type="slidenum">
              <a:rPr lang="en-US"/>
              <a:pPr/>
              <a:t>‹#›</a:t>
            </a:fld>
            <a:endParaRPr lang="en-US"/>
          </a:p>
        </p:txBody>
      </p:sp>
    </p:spTree>
    <p:extLst>
      <p:ext uri="{BB962C8B-B14F-4D97-AF65-F5344CB8AC3E}">
        <p14:creationId xmlns:p14="http://schemas.microsoft.com/office/powerpoint/2010/main" val="11747604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BF4F2B-B476-4BE2-BBBC-E7FE952B858D}" type="slidenum">
              <a:rPr lang="en-US"/>
              <a:pPr/>
              <a:t>‹#›</a:t>
            </a:fld>
            <a:endParaRPr lang="en-US"/>
          </a:p>
        </p:txBody>
      </p:sp>
    </p:spTree>
    <p:extLst>
      <p:ext uri="{BB962C8B-B14F-4D97-AF65-F5344CB8AC3E}">
        <p14:creationId xmlns:p14="http://schemas.microsoft.com/office/powerpoint/2010/main" val="31206495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4B6AC5F-D90D-4F85-A88B-6A2D17E913A6}" type="slidenum">
              <a:rPr lang="en-US"/>
              <a:pPr/>
              <a:t>‹#›</a:t>
            </a:fld>
            <a:endParaRPr lang="en-US"/>
          </a:p>
        </p:txBody>
      </p:sp>
    </p:spTree>
    <p:extLst>
      <p:ext uri="{BB962C8B-B14F-4D97-AF65-F5344CB8AC3E}">
        <p14:creationId xmlns:p14="http://schemas.microsoft.com/office/powerpoint/2010/main" val="6584037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6957367-E265-4488-96BE-FEA84E50C31D}" type="slidenum">
              <a:rPr lang="en-US"/>
              <a:pPr/>
              <a:t>‹#›</a:t>
            </a:fld>
            <a:endParaRPr lang="en-US"/>
          </a:p>
        </p:txBody>
      </p:sp>
    </p:spTree>
    <p:extLst>
      <p:ext uri="{BB962C8B-B14F-4D97-AF65-F5344CB8AC3E}">
        <p14:creationId xmlns:p14="http://schemas.microsoft.com/office/powerpoint/2010/main" val="30092198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AC6BDB-3B39-4E57-AAC6-9A74684D3A57}" type="slidenum">
              <a:rPr lang="en-US"/>
              <a:pPr/>
              <a:t>‹#›</a:t>
            </a:fld>
            <a:endParaRPr lang="en-US"/>
          </a:p>
        </p:txBody>
      </p:sp>
    </p:spTree>
    <p:extLst>
      <p:ext uri="{BB962C8B-B14F-4D97-AF65-F5344CB8AC3E}">
        <p14:creationId xmlns:p14="http://schemas.microsoft.com/office/powerpoint/2010/main" val="2718135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1AD07F-C9D6-4D53-A296-01921AE42D9D}" type="slidenum">
              <a:rPr lang="en-US"/>
              <a:pPr/>
              <a:t>‹#›</a:t>
            </a:fld>
            <a:endParaRPr lang="en-US"/>
          </a:p>
        </p:txBody>
      </p:sp>
    </p:spTree>
    <p:extLst>
      <p:ext uri="{BB962C8B-B14F-4D97-AF65-F5344CB8AC3E}">
        <p14:creationId xmlns:p14="http://schemas.microsoft.com/office/powerpoint/2010/main" val="11673115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8D52D9-1822-47F6-A033-05EC8AA3CB74}" type="slidenum">
              <a:rPr lang="en-US"/>
              <a:pPr/>
              <a:t>‹#›</a:t>
            </a:fld>
            <a:endParaRPr lang="en-US"/>
          </a:p>
        </p:txBody>
      </p:sp>
    </p:spTree>
    <p:extLst>
      <p:ext uri="{BB962C8B-B14F-4D97-AF65-F5344CB8AC3E}">
        <p14:creationId xmlns:p14="http://schemas.microsoft.com/office/powerpoint/2010/main" val="2921335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09600" y="292100"/>
            <a:ext cx="109728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1507" name="Rectangle 3"/>
          <p:cNvSpPr>
            <a:spLocks noGrp="1" noChangeArrowheads="1"/>
          </p:cNvSpPr>
          <p:nvPr>
            <p:ph type="body" idx="1"/>
          </p:nvPr>
        </p:nvSpPr>
        <p:spPr bwMode="auto">
          <a:xfrm>
            <a:off x="609600" y="19050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50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effectLst>
                  <a:outerShdw blurRad="38100" dist="38100" dir="2700000" algn="tl">
                    <a:srgbClr val="000000"/>
                  </a:outerShdw>
                </a:effectLst>
                <a:latin typeface="Arial" charset="0"/>
              </a:defRPr>
            </a:lvl1pPr>
          </a:lstStyle>
          <a:p>
            <a:endParaRPr lang="en-US"/>
          </a:p>
        </p:txBody>
      </p:sp>
      <p:sp>
        <p:nvSpPr>
          <p:cNvPr id="2150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endParaRPr lang="en-US"/>
          </a:p>
        </p:txBody>
      </p:sp>
      <p:sp>
        <p:nvSpPr>
          <p:cNvPr id="2151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252B5FCF-CEB5-405C-A9D9-C134CB4F9A5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9B0B33D-ABAC-423B-A616-34EAEB243074}"/>
              </a:ext>
            </a:extLst>
          </p:cNvPr>
          <p:cNvSpPr/>
          <p:nvPr/>
        </p:nvSpPr>
        <p:spPr>
          <a:xfrm>
            <a:off x="1905000" y="2136338"/>
            <a:ext cx="8382000" cy="2585323"/>
          </a:xfrm>
          <a:prstGeom prst="rect">
            <a:avLst/>
          </a:prstGeom>
          <a:noFill/>
        </p:spPr>
        <p:txBody>
          <a:bodyPr wrap="square" lIns="91440" tIns="45720" rIns="91440" bIns="45720">
            <a:spAutoFit/>
          </a:bodyPr>
          <a:lstStyle/>
          <a:p>
            <a:r>
              <a:rPr lang="en-US" sz="5400" b="1" dirty="0">
                <a:ln w="17780" cmpd="sng">
                  <a:solidFill>
                    <a:srgbClr val="FFFFFF"/>
                  </a:solidFill>
                  <a:prstDash val="solid"/>
                  <a:miter lim="800000"/>
                </a:ln>
                <a:solidFill>
                  <a:srgbClr val="C00000"/>
                </a:solidFill>
                <a:effectLst>
                  <a:outerShdw blurRad="50800" algn="tl" rotWithShape="0">
                    <a:srgbClr val="000000"/>
                  </a:outerShdw>
                </a:effectLst>
              </a:rPr>
              <a:t>Lesson 3: </a:t>
            </a:r>
          </a:p>
          <a:p>
            <a:r>
              <a:rPr lang="en-US" sz="5400" b="1" dirty="0">
                <a:ln w="17780" cmpd="sng">
                  <a:solidFill>
                    <a:srgbClr val="FFFFFF"/>
                  </a:solidFill>
                  <a:prstDash val="solid"/>
                  <a:miter lim="800000"/>
                </a:ln>
                <a:solidFill>
                  <a:srgbClr val="000000"/>
                </a:solidFill>
                <a:effectLst>
                  <a:outerShdw blurRad="50800" algn="tl" rotWithShape="0">
                    <a:srgbClr val="000000"/>
                  </a:outerShdw>
                </a:effectLst>
              </a:rPr>
              <a:t>What God has Done for the Lost World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4CE896-206B-4421-A4A2-30637ECEBB49}"/>
              </a:ext>
            </a:extLst>
          </p:cNvPr>
          <p:cNvSpPr txBox="1"/>
          <p:nvPr/>
        </p:nvSpPr>
        <p:spPr>
          <a:xfrm>
            <a:off x="1528638" y="1295400"/>
            <a:ext cx="9144000" cy="707886"/>
          </a:xfrm>
          <a:prstGeom prst="rect">
            <a:avLst/>
          </a:prstGeom>
          <a:noFill/>
        </p:spPr>
        <p:txBody>
          <a:bodyPr wrap="square" rtlCol="0">
            <a:spAutoFit/>
          </a:bodyPr>
          <a:lstStyle/>
          <a:p>
            <a:r>
              <a:rPr lang="en-US" sz="4000" b="1" dirty="0">
                <a:solidFill>
                  <a:srgbClr val="000000"/>
                </a:solidFill>
              </a:rPr>
              <a:t>Lesson Plan and Agenda</a:t>
            </a:r>
          </a:p>
        </p:txBody>
      </p:sp>
      <p:sp>
        <p:nvSpPr>
          <p:cNvPr id="5" name="TextBox 4">
            <a:extLst>
              <a:ext uri="{FF2B5EF4-FFF2-40B4-BE49-F238E27FC236}">
                <a16:creationId xmlns:a16="http://schemas.microsoft.com/office/drawing/2014/main" id="{A32AAF33-859C-47FC-8AAC-A7281F32493A}"/>
              </a:ext>
            </a:extLst>
          </p:cNvPr>
          <p:cNvSpPr txBox="1"/>
          <p:nvPr/>
        </p:nvSpPr>
        <p:spPr>
          <a:xfrm>
            <a:off x="2209800" y="2003286"/>
            <a:ext cx="8229600" cy="3785652"/>
          </a:xfrm>
          <a:prstGeom prst="rect">
            <a:avLst/>
          </a:prstGeom>
          <a:noFill/>
        </p:spPr>
        <p:txBody>
          <a:bodyPr wrap="square" rtlCol="0">
            <a:spAutoFit/>
          </a:bodyPr>
          <a:lstStyle/>
          <a:p>
            <a:pPr marL="742950" indent="-742950" algn="l">
              <a:lnSpc>
                <a:spcPct val="150000"/>
              </a:lnSpc>
              <a:buFont typeface="+mj-lt"/>
              <a:buAutoNum type="arabicPeriod"/>
            </a:pPr>
            <a:r>
              <a:rPr lang="en-US" sz="2400" dirty="0">
                <a:solidFill>
                  <a:srgbClr val="000000"/>
                </a:solidFill>
                <a:latin typeface="+mn-lt"/>
              </a:rPr>
              <a:t>Looking at the World through the Eyes of God</a:t>
            </a:r>
          </a:p>
          <a:p>
            <a:pPr marL="742950" indent="-742950" algn="l">
              <a:lnSpc>
                <a:spcPct val="150000"/>
              </a:lnSpc>
              <a:buFont typeface="+mj-lt"/>
              <a:buAutoNum type="arabicPeriod"/>
            </a:pPr>
            <a:r>
              <a:rPr lang="en-US" sz="2400" dirty="0">
                <a:solidFill>
                  <a:srgbClr val="000000"/>
                </a:solidFill>
                <a:latin typeface="+mn-lt"/>
              </a:rPr>
              <a:t>The Hopelessness of a Wrong Relationship with God</a:t>
            </a:r>
          </a:p>
          <a:p>
            <a:pPr marL="742950" indent="-742950" algn="l">
              <a:lnSpc>
                <a:spcPct val="150000"/>
              </a:lnSpc>
              <a:buFont typeface="+mj-lt"/>
              <a:buAutoNum type="arabicPeriod"/>
            </a:pPr>
            <a:r>
              <a:rPr lang="en-US" sz="2400" dirty="0">
                <a:solidFill>
                  <a:srgbClr val="000000"/>
                </a:solidFill>
                <a:latin typeface="+mn-lt"/>
              </a:rPr>
              <a:t>What God has Done for the Lost World</a:t>
            </a:r>
          </a:p>
          <a:p>
            <a:pPr marL="742950" indent="-742950" algn="l">
              <a:lnSpc>
                <a:spcPct val="150000"/>
              </a:lnSpc>
              <a:buFont typeface="+mj-lt"/>
              <a:buAutoNum type="arabicPeriod"/>
            </a:pPr>
            <a:r>
              <a:rPr lang="en-US" sz="2400" dirty="0">
                <a:solidFill>
                  <a:srgbClr val="000000"/>
                </a:solidFill>
                <a:latin typeface="+mn-lt"/>
              </a:rPr>
              <a:t>How to Appropriate What God has Done</a:t>
            </a:r>
          </a:p>
          <a:p>
            <a:pPr marL="742950" indent="-742950" algn="l">
              <a:lnSpc>
                <a:spcPct val="150000"/>
              </a:lnSpc>
              <a:buFont typeface="+mj-lt"/>
              <a:buAutoNum type="arabicPeriod"/>
            </a:pPr>
            <a:r>
              <a:rPr lang="en-US" sz="2400" dirty="0">
                <a:solidFill>
                  <a:srgbClr val="000000"/>
                </a:solidFill>
                <a:latin typeface="+mn-lt"/>
              </a:rPr>
              <a:t>Elements of Fellowship and Fruitfulness with God</a:t>
            </a:r>
          </a:p>
          <a:p>
            <a:pPr marL="742950" indent="-742950" algn="l">
              <a:lnSpc>
                <a:spcPct val="150000"/>
              </a:lnSpc>
              <a:buFont typeface="+mj-lt"/>
              <a:buAutoNum type="arabicPeriod"/>
            </a:pPr>
            <a:r>
              <a:rPr lang="en-US" sz="2400" dirty="0">
                <a:solidFill>
                  <a:srgbClr val="000000"/>
                </a:solidFill>
                <a:latin typeface="+mn-lt"/>
              </a:rPr>
              <a:t>Worshiping and Serving God in One of His Churches</a:t>
            </a:r>
          </a:p>
          <a:p>
            <a:pPr marL="742950" indent="-742950" algn="l">
              <a:buFont typeface="+mj-lt"/>
              <a:buAutoNum type="arabicPeriod"/>
            </a:pPr>
            <a:endParaRPr lang="en-US" sz="2400" dirty="0">
              <a:solidFill>
                <a:srgbClr val="000000"/>
              </a:solidFill>
              <a:latin typeface="+mn-lt"/>
            </a:endParaRPr>
          </a:p>
        </p:txBody>
      </p:sp>
    </p:spTree>
    <p:extLst>
      <p:ext uri="{BB962C8B-B14F-4D97-AF65-F5344CB8AC3E}">
        <p14:creationId xmlns:p14="http://schemas.microsoft.com/office/powerpoint/2010/main" val="37883500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5">
                                            <p:txEl>
                                              <p:pRg st="2" end="2"/>
                                            </p:txEl>
                                          </p:spTgt>
                                        </p:tgtEl>
                                        <p:attrNameLst>
                                          <p:attrName>style.color</p:attrName>
                                        </p:attrNameLst>
                                      </p:cBhvr>
                                      <p:to>
                                        <a:srgbClr val="1591C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4F120006-C4D0-914F-84BB-E2393BF0AB22}"/>
              </a:ext>
            </a:extLst>
          </p:cNvPr>
          <p:cNvSpPr txBox="1"/>
          <p:nvPr/>
        </p:nvSpPr>
        <p:spPr>
          <a:xfrm>
            <a:off x="3657600" y="155361"/>
            <a:ext cx="1203924" cy="369332"/>
          </a:xfrm>
          <a:prstGeom prst="rect">
            <a:avLst/>
          </a:prstGeom>
          <a:noFill/>
        </p:spPr>
        <p:txBody>
          <a:bodyPr wrap="square" rtlCol="0">
            <a:spAutoFit/>
          </a:bodyPr>
          <a:lstStyle/>
          <a:p>
            <a:pPr algn="l"/>
            <a:r>
              <a:rPr lang="en-US" u="sng" dirty="0">
                <a:solidFill>
                  <a:srgbClr val="000000"/>
                </a:solidFill>
              </a:rPr>
              <a:t>GOSPEL</a:t>
            </a:r>
            <a:endParaRPr lang="en-US" dirty="0">
              <a:solidFill>
                <a:srgbClr val="000000"/>
              </a:solidFill>
            </a:endParaRPr>
          </a:p>
        </p:txBody>
      </p:sp>
      <p:cxnSp>
        <p:nvCxnSpPr>
          <p:cNvPr id="18" name="Straight Connector 17"/>
          <p:cNvCxnSpPr/>
          <p:nvPr/>
        </p:nvCxnSpPr>
        <p:spPr bwMode="auto">
          <a:xfrm>
            <a:off x="6096000" y="1600200"/>
            <a:ext cx="0" cy="8382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a:extLst>
              <a:ext uri="{FF2B5EF4-FFF2-40B4-BE49-F238E27FC236}">
                <a16:creationId xmlns:a16="http://schemas.microsoft.com/office/drawing/2014/main" id="{E07569F1-5417-BE40-A40A-F8325C2414CA}"/>
              </a:ext>
            </a:extLst>
          </p:cNvPr>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26" name="TextBox 25">
            <a:extLst>
              <a:ext uri="{FF2B5EF4-FFF2-40B4-BE49-F238E27FC236}">
                <a16:creationId xmlns:a16="http://schemas.microsoft.com/office/drawing/2014/main" id="{E0DDFA39-0B47-BA4F-9292-F390BF7E3D38}"/>
              </a:ext>
            </a:extLst>
          </p:cNvPr>
          <p:cNvSpPr txBox="1"/>
          <p:nvPr/>
        </p:nvSpPr>
        <p:spPr>
          <a:xfrm>
            <a:off x="228600" y="4876800"/>
            <a:ext cx="849357" cy="246221"/>
          </a:xfrm>
          <a:prstGeom prst="rect">
            <a:avLst/>
          </a:prstGeom>
          <a:noFill/>
        </p:spPr>
        <p:txBody>
          <a:bodyPr wrap="square" rtlCol="0">
            <a:spAutoFit/>
          </a:bodyPr>
          <a:lstStyle/>
          <a:p>
            <a:r>
              <a:rPr lang="en-US" sz="1000" dirty="0">
                <a:solidFill>
                  <a:srgbClr val="000000"/>
                </a:solidFill>
              </a:rPr>
              <a:t>Love</a:t>
            </a:r>
          </a:p>
        </p:txBody>
      </p:sp>
      <p:sp>
        <p:nvSpPr>
          <p:cNvPr id="27" name="TextBox 26">
            <a:extLst>
              <a:ext uri="{FF2B5EF4-FFF2-40B4-BE49-F238E27FC236}">
                <a16:creationId xmlns:a16="http://schemas.microsoft.com/office/drawing/2014/main" id="{040F4C91-3142-514A-A4AA-97696A0DEF45}"/>
              </a:ext>
            </a:extLst>
          </p:cNvPr>
          <p:cNvSpPr txBox="1"/>
          <p:nvPr/>
        </p:nvSpPr>
        <p:spPr>
          <a:xfrm>
            <a:off x="1045639" y="4881175"/>
            <a:ext cx="794318" cy="246221"/>
          </a:xfrm>
          <a:prstGeom prst="rect">
            <a:avLst/>
          </a:prstGeom>
          <a:noFill/>
        </p:spPr>
        <p:txBody>
          <a:bodyPr wrap="square" rtlCol="0">
            <a:spAutoFit/>
          </a:bodyPr>
          <a:lstStyle/>
          <a:p>
            <a:r>
              <a:rPr lang="en-US" sz="1000" dirty="0">
                <a:solidFill>
                  <a:srgbClr val="000000"/>
                </a:solidFill>
              </a:rPr>
              <a:t>Baptism</a:t>
            </a:r>
          </a:p>
        </p:txBody>
      </p:sp>
      <p:sp>
        <p:nvSpPr>
          <p:cNvPr id="30" name="TextBox 29">
            <a:extLst>
              <a:ext uri="{FF2B5EF4-FFF2-40B4-BE49-F238E27FC236}">
                <a16:creationId xmlns:a16="http://schemas.microsoft.com/office/drawing/2014/main" id="{FD530A85-C989-3F46-AC82-E075AAC5C149}"/>
              </a:ext>
            </a:extLst>
          </p:cNvPr>
          <p:cNvSpPr txBox="1"/>
          <p:nvPr/>
        </p:nvSpPr>
        <p:spPr>
          <a:xfrm>
            <a:off x="1917500" y="4876800"/>
            <a:ext cx="683113" cy="246221"/>
          </a:xfrm>
          <a:prstGeom prst="rect">
            <a:avLst/>
          </a:prstGeom>
          <a:noFill/>
        </p:spPr>
        <p:txBody>
          <a:bodyPr wrap="square" rtlCol="0">
            <a:spAutoFit/>
          </a:bodyPr>
          <a:lstStyle/>
          <a:p>
            <a:r>
              <a:rPr lang="en-US" sz="1000" dirty="0">
                <a:solidFill>
                  <a:srgbClr val="000000"/>
                </a:solidFill>
              </a:rPr>
              <a:t>Church</a:t>
            </a:r>
          </a:p>
        </p:txBody>
      </p:sp>
      <p:sp>
        <p:nvSpPr>
          <p:cNvPr id="31" name="TextBox 30">
            <a:extLst>
              <a:ext uri="{FF2B5EF4-FFF2-40B4-BE49-F238E27FC236}">
                <a16:creationId xmlns:a16="http://schemas.microsoft.com/office/drawing/2014/main" id="{D4F70130-9A8F-244D-86E9-C5A860FC9486}"/>
              </a:ext>
            </a:extLst>
          </p:cNvPr>
          <p:cNvSpPr txBox="1"/>
          <p:nvPr/>
        </p:nvSpPr>
        <p:spPr>
          <a:xfrm>
            <a:off x="2701002" y="4876800"/>
            <a:ext cx="914400" cy="246221"/>
          </a:xfrm>
          <a:prstGeom prst="rect">
            <a:avLst/>
          </a:prstGeom>
          <a:noFill/>
        </p:spPr>
        <p:txBody>
          <a:bodyPr wrap="square" rtlCol="0">
            <a:spAutoFit/>
          </a:bodyPr>
          <a:lstStyle/>
          <a:p>
            <a:r>
              <a:rPr lang="en-US" sz="1000" dirty="0">
                <a:solidFill>
                  <a:srgbClr val="000000"/>
                </a:solidFill>
              </a:rPr>
              <a:t>Worship</a:t>
            </a:r>
          </a:p>
        </p:txBody>
      </p:sp>
      <p:sp>
        <p:nvSpPr>
          <p:cNvPr id="32" name="TextBox 31">
            <a:extLst>
              <a:ext uri="{FF2B5EF4-FFF2-40B4-BE49-F238E27FC236}">
                <a16:creationId xmlns:a16="http://schemas.microsoft.com/office/drawing/2014/main" id="{FAB82F24-C1A9-5749-AB75-7CB380331F67}"/>
              </a:ext>
            </a:extLst>
          </p:cNvPr>
          <p:cNvSpPr txBox="1"/>
          <p:nvPr/>
        </p:nvSpPr>
        <p:spPr>
          <a:xfrm>
            <a:off x="3542012" y="4876800"/>
            <a:ext cx="917083" cy="246221"/>
          </a:xfrm>
          <a:prstGeom prst="rect">
            <a:avLst/>
          </a:prstGeom>
          <a:noFill/>
        </p:spPr>
        <p:txBody>
          <a:bodyPr wrap="square" rtlCol="0">
            <a:spAutoFit/>
          </a:bodyPr>
          <a:lstStyle/>
          <a:p>
            <a:r>
              <a:rPr lang="en-US" sz="1000" dirty="0">
                <a:solidFill>
                  <a:srgbClr val="000000"/>
                </a:solidFill>
              </a:rPr>
              <a:t>Service</a:t>
            </a:r>
          </a:p>
        </p:txBody>
      </p:sp>
      <p:sp>
        <p:nvSpPr>
          <p:cNvPr id="33" name="TextBox 32">
            <a:extLst>
              <a:ext uri="{FF2B5EF4-FFF2-40B4-BE49-F238E27FC236}">
                <a16:creationId xmlns:a16="http://schemas.microsoft.com/office/drawing/2014/main" id="{D25BB585-6272-DF4A-8F73-43E86BF39298}"/>
              </a:ext>
            </a:extLst>
          </p:cNvPr>
          <p:cNvSpPr txBox="1"/>
          <p:nvPr/>
        </p:nvSpPr>
        <p:spPr>
          <a:xfrm>
            <a:off x="-2" y="1777425"/>
            <a:ext cx="6095999" cy="584775"/>
          </a:xfrm>
          <a:prstGeom prst="rect">
            <a:avLst/>
          </a:prstGeom>
          <a:noFill/>
        </p:spPr>
        <p:txBody>
          <a:bodyPr wrap="square" rtlCol="0">
            <a:spAutoFit/>
          </a:bodyPr>
          <a:lstStyle/>
          <a:p>
            <a:r>
              <a:rPr lang="en-US" sz="3200" u="sng" dirty="0">
                <a:solidFill>
                  <a:srgbClr val="000000"/>
                </a:solidFill>
              </a:rPr>
              <a:t>No Relationship</a:t>
            </a:r>
            <a:endParaRPr lang="en-US" sz="3200" dirty="0">
              <a:solidFill>
                <a:srgbClr val="000000"/>
              </a:solidFill>
            </a:endParaRPr>
          </a:p>
        </p:txBody>
      </p:sp>
      <p:sp>
        <p:nvSpPr>
          <p:cNvPr id="34" name="TextBox 33">
            <a:extLst>
              <a:ext uri="{FF2B5EF4-FFF2-40B4-BE49-F238E27FC236}">
                <a16:creationId xmlns:a16="http://schemas.microsoft.com/office/drawing/2014/main" id="{38CE700B-827A-D44B-8125-BFDB311DB279}"/>
              </a:ext>
            </a:extLst>
          </p:cNvPr>
          <p:cNvSpPr txBox="1"/>
          <p:nvPr/>
        </p:nvSpPr>
        <p:spPr>
          <a:xfrm>
            <a:off x="6095999" y="1777425"/>
            <a:ext cx="6095999" cy="584775"/>
          </a:xfrm>
          <a:prstGeom prst="rect">
            <a:avLst/>
          </a:prstGeom>
          <a:noFill/>
        </p:spPr>
        <p:txBody>
          <a:bodyPr wrap="square" rtlCol="0">
            <a:spAutoFit/>
          </a:bodyPr>
          <a:lstStyle/>
          <a:p>
            <a:r>
              <a:rPr lang="en-US" sz="3200" u="sng" dirty="0">
                <a:solidFill>
                  <a:srgbClr val="000000"/>
                </a:solidFill>
              </a:rPr>
              <a:t>Relationship</a:t>
            </a:r>
            <a:endParaRPr lang="en-US" sz="3200" dirty="0">
              <a:solidFill>
                <a:srgbClr val="000000"/>
              </a:solidFill>
            </a:endParaRPr>
          </a:p>
        </p:txBody>
      </p:sp>
      <p:sp>
        <p:nvSpPr>
          <p:cNvPr id="35" name="Rectangle 34">
            <a:extLst>
              <a:ext uri="{FF2B5EF4-FFF2-40B4-BE49-F238E27FC236}">
                <a16:creationId xmlns:a16="http://schemas.microsoft.com/office/drawing/2014/main" id="{B080E07A-8461-A346-AE69-41D6BBAFFC75}"/>
              </a:ext>
            </a:extLst>
          </p:cNvPr>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36" name="Straight Connector 35">
            <a:extLst>
              <a:ext uri="{FF2B5EF4-FFF2-40B4-BE49-F238E27FC236}">
                <a16:creationId xmlns:a16="http://schemas.microsoft.com/office/drawing/2014/main" id="{BCB5C6B0-2BD2-EE49-AB41-7EC213930CEB}"/>
              </a:ext>
            </a:extLst>
          </p:cNvPr>
          <p:cNvCxnSpPr/>
          <p:nvPr/>
        </p:nvCxnSpPr>
        <p:spPr bwMode="auto">
          <a:xfrm>
            <a:off x="6095997" y="2438400"/>
            <a:ext cx="3" cy="45638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a:extLst>
              <a:ext uri="{FF2B5EF4-FFF2-40B4-BE49-F238E27FC236}">
                <a16:creationId xmlns:a16="http://schemas.microsoft.com/office/drawing/2014/main" id="{4BE1E021-29AA-A547-832D-87CE75A57423}"/>
              </a:ext>
            </a:extLst>
          </p:cNvPr>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38" name="TextBox 37">
            <a:extLst>
              <a:ext uri="{FF2B5EF4-FFF2-40B4-BE49-F238E27FC236}">
                <a16:creationId xmlns:a16="http://schemas.microsoft.com/office/drawing/2014/main" id="{D8B11A6E-698A-294F-B976-CE45DFF6F06C}"/>
              </a:ext>
            </a:extLst>
          </p:cNvPr>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39" name="TextBox 38">
            <a:extLst>
              <a:ext uri="{FF2B5EF4-FFF2-40B4-BE49-F238E27FC236}">
                <a16:creationId xmlns:a16="http://schemas.microsoft.com/office/drawing/2014/main" id="{2C120249-1FDB-154E-9AD8-1EC35EBB775D}"/>
              </a:ext>
            </a:extLst>
          </p:cNvPr>
          <p:cNvSpPr txBox="1"/>
          <p:nvPr/>
        </p:nvSpPr>
        <p:spPr>
          <a:xfrm>
            <a:off x="548677" y="343000"/>
            <a:ext cx="1203923" cy="461665"/>
          </a:xfrm>
          <a:prstGeom prst="rect">
            <a:avLst/>
          </a:prstGeom>
          <a:noFill/>
        </p:spPr>
        <p:txBody>
          <a:bodyPr wrap="square" rtlCol="0">
            <a:spAutoFit/>
          </a:bodyPr>
          <a:lstStyle/>
          <a:p>
            <a:pPr algn="l">
              <a:buFont typeface="Arial" pitchFamily="34" charset="0"/>
              <a:buChar char="•"/>
            </a:pPr>
            <a:r>
              <a:rPr lang="en-US" sz="800" dirty="0">
                <a:solidFill>
                  <a:srgbClr val="000000"/>
                </a:solidFill>
              </a:rPr>
              <a:t>   Romans 14:11-12</a:t>
            </a:r>
          </a:p>
          <a:p>
            <a:pPr algn="l">
              <a:buFont typeface="Arial" pitchFamily="34" charset="0"/>
              <a:buChar char="•"/>
            </a:pPr>
            <a:r>
              <a:rPr lang="en-US" sz="800" dirty="0">
                <a:solidFill>
                  <a:srgbClr val="000000"/>
                </a:solidFill>
              </a:rPr>
              <a:t>   Romans 2:2</a:t>
            </a:r>
          </a:p>
          <a:p>
            <a:pPr algn="l">
              <a:buFont typeface="Arial" pitchFamily="34" charset="0"/>
              <a:buChar char="•"/>
            </a:pPr>
            <a:r>
              <a:rPr lang="en-US" sz="800" dirty="0">
                <a:solidFill>
                  <a:srgbClr val="000000"/>
                </a:solidFill>
              </a:rPr>
              <a:t>   John 17:17</a:t>
            </a:r>
          </a:p>
        </p:txBody>
      </p:sp>
      <p:sp>
        <p:nvSpPr>
          <p:cNvPr id="40" name="TextBox 39">
            <a:extLst>
              <a:ext uri="{FF2B5EF4-FFF2-40B4-BE49-F238E27FC236}">
                <a16:creationId xmlns:a16="http://schemas.microsoft.com/office/drawing/2014/main" id="{D8EEA386-3472-5249-8065-B14B8EF32350}"/>
              </a:ext>
            </a:extLst>
          </p:cNvPr>
          <p:cNvSpPr txBox="1"/>
          <p:nvPr/>
        </p:nvSpPr>
        <p:spPr>
          <a:xfrm>
            <a:off x="9805430" y="343000"/>
            <a:ext cx="1981200" cy="830997"/>
          </a:xfrm>
          <a:prstGeom prst="rect">
            <a:avLst/>
          </a:prstGeom>
          <a:noFill/>
        </p:spPr>
        <p:txBody>
          <a:bodyPr wrap="square" rtlCol="0">
            <a:spAutoFit/>
          </a:bodyPr>
          <a:lstStyle/>
          <a:p>
            <a:pPr marL="342900" indent="-342900" algn="l">
              <a:buFont typeface="+mj-lt"/>
              <a:buAutoNum type="arabicPeriod"/>
            </a:pPr>
            <a:r>
              <a:rPr lang="en-US" sz="800" dirty="0">
                <a:solidFill>
                  <a:srgbClr val="000000"/>
                </a:solidFill>
              </a:rPr>
              <a:t> Construction</a:t>
            </a:r>
          </a:p>
          <a:p>
            <a:pPr marL="342900" indent="-342900" algn="l">
              <a:buFont typeface="+mj-lt"/>
              <a:buAutoNum type="arabicPeriod"/>
            </a:pPr>
            <a:r>
              <a:rPr lang="en-US" sz="800" dirty="0">
                <a:solidFill>
                  <a:srgbClr val="000000"/>
                </a:solidFill>
              </a:rPr>
              <a:t> Prophecies</a:t>
            </a:r>
          </a:p>
          <a:p>
            <a:pPr marL="342900" indent="-342900" algn="l">
              <a:buFont typeface="+mj-lt"/>
              <a:buAutoNum type="arabicPeriod"/>
            </a:pPr>
            <a:r>
              <a:rPr lang="en-US" sz="800" dirty="0">
                <a:solidFill>
                  <a:srgbClr val="000000"/>
                </a:solidFill>
              </a:rPr>
              <a:t> Bible Claims</a:t>
            </a:r>
          </a:p>
          <a:p>
            <a:pPr marL="800100" lvl="1" indent="-342900" algn="l">
              <a:buFont typeface="Arial" pitchFamily="34" charset="0"/>
              <a:buChar char="•"/>
            </a:pPr>
            <a:r>
              <a:rPr lang="en-US" sz="800" dirty="0">
                <a:solidFill>
                  <a:srgbClr val="000000"/>
                </a:solidFill>
              </a:rPr>
              <a:t>II Peter 1:21</a:t>
            </a:r>
          </a:p>
          <a:p>
            <a:pPr marL="800100" lvl="1" indent="-342900" algn="l">
              <a:buFont typeface="Arial" pitchFamily="34" charset="0"/>
              <a:buChar char="•"/>
            </a:pPr>
            <a:r>
              <a:rPr lang="en-US" sz="800" dirty="0">
                <a:solidFill>
                  <a:srgbClr val="000000"/>
                </a:solidFill>
              </a:rPr>
              <a:t>II Timothy 3:16</a:t>
            </a:r>
          </a:p>
          <a:p>
            <a:pPr marL="800100" lvl="1" indent="-342900" algn="l">
              <a:buFont typeface="Arial" pitchFamily="34" charset="0"/>
              <a:buChar char="•"/>
            </a:pPr>
            <a:r>
              <a:rPr lang="en-US" sz="800" dirty="0">
                <a:solidFill>
                  <a:srgbClr val="000000"/>
                </a:solidFill>
              </a:rPr>
              <a:t>I Corinthians 2:9-10</a:t>
            </a:r>
          </a:p>
        </p:txBody>
      </p:sp>
      <p:sp>
        <p:nvSpPr>
          <p:cNvPr id="41" name="TextBox 40">
            <a:extLst>
              <a:ext uri="{FF2B5EF4-FFF2-40B4-BE49-F238E27FC236}">
                <a16:creationId xmlns:a16="http://schemas.microsoft.com/office/drawing/2014/main" id="{E8E5B9A8-0C73-414B-9C35-5A4961A172FB}"/>
              </a:ext>
            </a:extLst>
          </p:cNvPr>
          <p:cNvSpPr txBox="1"/>
          <p:nvPr/>
        </p:nvSpPr>
        <p:spPr>
          <a:xfrm>
            <a:off x="548677" y="2383007"/>
            <a:ext cx="3185123" cy="1716624"/>
          </a:xfrm>
          <a:prstGeom prst="rect">
            <a:avLst/>
          </a:prstGeom>
          <a:noFill/>
        </p:spPr>
        <p:txBody>
          <a:bodyPr wrap="square" rtlCol="0">
            <a:spAutoFit/>
          </a:bodyPr>
          <a:lstStyle/>
          <a:p>
            <a:pPr marL="342900" indent="-342900" algn="l">
              <a:lnSpc>
                <a:spcPct val="150000"/>
              </a:lnSpc>
              <a:buFont typeface="+mj-lt"/>
              <a:buAutoNum type="arabicPeriod"/>
            </a:pPr>
            <a:r>
              <a:rPr lang="en-US" sz="1200" dirty="0">
                <a:solidFill>
                  <a:srgbClr val="000000"/>
                </a:solidFill>
              </a:rPr>
              <a:t>Lost </a:t>
            </a:r>
            <a:r>
              <a:rPr lang="en-US" sz="1200" dirty="0">
                <a:solidFill>
                  <a:srgbClr val="C00000"/>
                </a:solidFill>
              </a:rPr>
              <a:t>- Luke 19:10</a:t>
            </a:r>
            <a:r>
              <a:rPr lang="en-US" sz="1200" i="1" dirty="0">
                <a:solidFill>
                  <a:srgbClr val="000000"/>
                </a:solidFill>
              </a:rPr>
              <a:t> </a:t>
            </a:r>
          </a:p>
          <a:p>
            <a:pPr marL="342900" indent="-342900" algn="l">
              <a:lnSpc>
                <a:spcPct val="150000"/>
              </a:lnSpc>
              <a:buFont typeface="+mj-lt"/>
              <a:buAutoNum type="arabicPeriod"/>
            </a:pPr>
            <a:r>
              <a:rPr lang="en-US" sz="1200" dirty="0">
                <a:solidFill>
                  <a:srgbClr val="000000"/>
                </a:solidFill>
              </a:rPr>
              <a:t>Condemned </a:t>
            </a:r>
            <a:r>
              <a:rPr lang="en-US" sz="1200" dirty="0">
                <a:solidFill>
                  <a:srgbClr val="C00000"/>
                </a:solidFill>
              </a:rPr>
              <a:t>- John 3:18</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Unforgiven </a:t>
            </a:r>
            <a:r>
              <a:rPr lang="en-US" sz="1200" dirty="0">
                <a:solidFill>
                  <a:srgbClr val="C00000"/>
                </a:solidFill>
              </a:rPr>
              <a:t>- Acts 13:38-39</a:t>
            </a:r>
          </a:p>
          <a:p>
            <a:pPr marL="342900" indent="-342900" algn="l">
              <a:lnSpc>
                <a:spcPct val="150000"/>
              </a:lnSpc>
              <a:spcBef>
                <a:spcPts val="0"/>
              </a:spcBef>
              <a:buFont typeface="+mj-lt"/>
              <a:buAutoNum type="arabicPeriod"/>
            </a:pPr>
            <a:r>
              <a:rPr lang="en-US" sz="1200" dirty="0">
                <a:solidFill>
                  <a:srgbClr val="000000"/>
                </a:solidFill>
              </a:rPr>
              <a:t>Unrighteous </a:t>
            </a:r>
            <a:r>
              <a:rPr lang="en-US" sz="1200" dirty="0">
                <a:solidFill>
                  <a:srgbClr val="C00000"/>
                </a:solidFill>
              </a:rPr>
              <a:t>- Romans 1:18</a:t>
            </a:r>
          </a:p>
          <a:p>
            <a:pPr marL="342900" indent="-342900" algn="l">
              <a:lnSpc>
                <a:spcPct val="150000"/>
              </a:lnSpc>
              <a:spcBef>
                <a:spcPts val="0"/>
              </a:spcBef>
              <a:buFont typeface="+mj-lt"/>
              <a:buAutoNum type="arabicPeriod"/>
            </a:pPr>
            <a:r>
              <a:rPr lang="en-US" sz="1200" dirty="0">
                <a:solidFill>
                  <a:srgbClr val="000000"/>
                </a:solidFill>
              </a:rPr>
              <a:t>Dead in Trespasses &amp; Sins </a:t>
            </a:r>
            <a:r>
              <a:rPr lang="en-US" sz="1200" dirty="0">
                <a:solidFill>
                  <a:srgbClr val="C00000"/>
                </a:solidFill>
              </a:rPr>
              <a:t>- Eph. 2:1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in Lake of Fire </a:t>
            </a:r>
            <a:r>
              <a:rPr lang="en-US" sz="1200" dirty="0">
                <a:solidFill>
                  <a:srgbClr val="C00000"/>
                </a:solidFill>
              </a:rPr>
              <a:t>- Rev. 20:14-15</a:t>
            </a:r>
          </a:p>
        </p:txBody>
      </p:sp>
      <p:sp>
        <p:nvSpPr>
          <p:cNvPr id="42" name="TextBox 41">
            <a:extLst>
              <a:ext uri="{FF2B5EF4-FFF2-40B4-BE49-F238E27FC236}">
                <a16:creationId xmlns:a16="http://schemas.microsoft.com/office/drawing/2014/main" id="{EB8C1D2E-97FB-9E4D-A47B-F3DE26C55FB6}"/>
              </a:ext>
            </a:extLst>
          </p:cNvPr>
          <p:cNvSpPr txBox="1"/>
          <p:nvPr/>
        </p:nvSpPr>
        <p:spPr>
          <a:xfrm>
            <a:off x="8458200" y="2387563"/>
            <a:ext cx="3185123" cy="1716624"/>
          </a:xfrm>
          <a:prstGeom prst="rect">
            <a:avLst/>
          </a:prstGeom>
          <a:noFill/>
        </p:spPr>
        <p:txBody>
          <a:bodyPr wrap="square" rtlCol="0">
            <a:spAutoFit/>
          </a:bodyPr>
          <a:lstStyle/>
          <a:p>
            <a:pPr marL="342900" indent="-342900" algn="l">
              <a:lnSpc>
                <a:spcPct val="150000"/>
              </a:lnSpc>
              <a:spcBef>
                <a:spcPts val="0"/>
              </a:spcBef>
              <a:buFont typeface="+mj-lt"/>
              <a:buAutoNum type="arabicPeriod"/>
            </a:pPr>
            <a:r>
              <a:rPr lang="en-US" sz="1200" dirty="0">
                <a:solidFill>
                  <a:srgbClr val="000000"/>
                </a:solidFill>
              </a:rPr>
              <a:t>Saved </a:t>
            </a:r>
            <a:r>
              <a:rPr lang="en-US" sz="1200" dirty="0">
                <a:solidFill>
                  <a:srgbClr val="C00000"/>
                </a:solidFill>
              </a:rPr>
              <a:t>- Eph. 2:8-9</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Justified </a:t>
            </a:r>
            <a:r>
              <a:rPr lang="en-US" sz="1200" dirty="0">
                <a:solidFill>
                  <a:srgbClr val="C00000"/>
                </a:solidFill>
              </a:rPr>
              <a:t>- Romans 5:1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Forgiven </a:t>
            </a:r>
            <a:r>
              <a:rPr lang="en-US" sz="1200" dirty="0">
                <a:solidFill>
                  <a:srgbClr val="C00000"/>
                </a:solidFill>
              </a:rPr>
              <a:t>- Eph. 1:7</a:t>
            </a:r>
          </a:p>
          <a:p>
            <a:pPr marL="342900" indent="-342900" algn="l">
              <a:lnSpc>
                <a:spcPct val="150000"/>
              </a:lnSpc>
              <a:spcBef>
                <a:spcPts val="0"/>
              </a:spcBef>
              <a:buFont typeface="+mj-lt"/>
              <a:buAutoNum type="arabicPeriod"/>
            </a:pPr>
            <a:r>
              <a:rPr lang="en-US" sz="1200" dirty="0">
                <a:solidFill>
                  <a:srgbClr val="000000"/>
                </a:solidFill>
              </a:rPr>
              <a:t>Righteous </a:t>
            </a:r>
            <a:r>
              <a:rPr lang="en-US" sz="1200" dirty="0">
                <a:solidFill>
                  <a:srgbClr val="C00000"/>
                </a:solidFill>
              </a:rPr>
              <a:t>- Romans 3:22</a:t>
            </a:r>
          </a:p>
          <a:p>
            <a:pPr marL="342900" indent="-342900" algn="l">
              <a:lnSpc>
                <a:spcPct val="150000"/>
              </a:lnSpc>
              <a:spcBef>
                <a:spcPts val="0"/>
              </a:spcBef>
              <a:buFont typeface="+mj-lt"/>
              <a:buAutoNum type="arabicPeriod"/>
            </a:pPr>
            <a:r>
              <a:rPr lang="en-US" sz="1200" dirty="0">
                <a:solidFill>
                  <a:srgbClr val="000000"/>
                </a:solidFill>
              </a:rPr>
              <a:t>Eternal Life in Christ Jesus </a:t>
            </a:r>
            <a:r>
              <a:rPr lang="en-US" sz="1200" dirty="0">
                <a:solidFill>
                  <a:srgbClr val="C00000"/>
                </a:solidFill>
              </a:rPr>
              <a:t>- John 5:24</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with God </a:t>
            </a:r>
            <a:r>
              <a:rPr lang="en-US" sz="1200" dirty="0">
                <a:solidFill>
                  <a:srgbClr val="C00000"/>
                </a:solidFill>
              </a:rPr>
              <a:t>- John 14:1-3</a:t>
            </a:r>
            <a:endParaRPr lang="en-US" sz="1200" dirty="0">
              <a:solidFill>
                <a:srgbClr val="000000"/>
              </a:solidFill>
            </a:endParaRPr>
          </a:p>
        </p:txBody>
      </p:sp>
      <p:cxnSp>
        <p:nvCxnSpPr>
          <p:cNvPr id="43" name="Straight Connector 42">
            <a:extLst>
              <a:ext uri="{FF2B5EF4-FFF2-40B4-BE49-F238E27FC236}">
                <a16:creationId xmlns:a16="http://schemas.microsoft.com/office/drawing/2014/main" id="{B1E7A32E-6A33-2F4B-ABB9-69706E6C88C6}"/>
              </a:ext>
            </a:extLst>
          </p:cNvPr>
          <p:cNvCxnSpPr/>
          <p:nvPr/>
        </p:nvCxnSpPr>
        <p:spPr bwMode="auto">
          <a:xfrm>
            <a:off x="515170" y="5137172"/>
            <a:ext cx="3657355" cy="10473"/>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Box 43">
            <a:extLst>
              <a:ext uri="{FF2B5EF4-FFF2-40B4-BE49-F238E27FC236}">
                <a16:creationId xmlns:a16="http://schemas.microsoft.com/office/drawing/2014/main" id="{9F7B9BC9-93DA-884B-923F-7BD0311D937D}"/>
              </a:ext>
            </a:extLst>
          </p:cNvPr>
          <p:cNvSpPr txBox="1"/>
          <p:nvPr/>
        </p:nvSpPr>
        <p:spPr>
          <a:xfrm>
            <a:off x="3069049" y="5417403"/>
            <a:ext cx="1121950" cy="830997"/>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Pray</a:t>
            </a:r>
          </a:p>
          <a:p>
            <a:pPr marL="171450" indent="-171450" algn="l">
              <a:buFont typeface="Arial" panose="020B0604020202020204" pitchFamily="34" charset="0"/>
              <a:buChar char="•"/>
            </a:pPr>
            <a:r>
              <a:rPr lang="en-US" sz="800" dirty="0">
                <a:solidFill>
                  <a:srgbClr val="000000"/>
                </a:solidFill>
              </a:rPr>
              <a:t>Sing</a:t>
            </a:r>
          </a:p>
          <a:p>
            <a:pPr marL="171450" indent="-171450" algn="l">
              <a:buFont typeface="Arial" panose="020B0604020202020204" pitchFamily="34" charset="0"/>
              <a:buChar char="•"/>
            </a:pPr>
            <a:r>
              <a:rPr lang="en-US" sz="800" dirty="0">
                <a:solidFill>
                  <a:srgbClr val="000000"/>
                </a:solidFill>
              </a:rPr>
              <a:t>Give</a:t>
            </a:r>
          </a:p>
          <a:p>
            <a:pPr marL="171450" indent="-171450" algn="l">
              <a:buFont typeface="Arial" panose="020B0604020202020204" pitchFamily="34" charset="0"/>
              <a:buChar char="•"/>
            </a:pPr>
            <a:r>
              <a:rPr lang="en-US" sz="800" dirty="0">
                <a:solidFill>
                  <a:srgbClr val="000000"/>
                </a:solidFill>
              </a:rPr>
              <a:t>Preach</a:t>
            </a:r>
          </a:p>
          <a:p>
            <a:pPr marL="171450" indent="-171450" algn="l">
              <a:buFont typeface="Arial" panose="020B0604020202020204" pitchFamily="34" charset="0"/>
              <a:buChar char="•"/>
            </a:pPr>
            <a:r>
              <a:rPr lang="en-US" sz="800" dirty="0">
                <a:solidFill>
                  <a:srgbClr val="000000"/>
                </a:solidFill>
              </a:rPr>
              <a:t>Lord’s</a:t>
            </a:r>
          </a:p>
          <a:p>
            <a:pPr marL="171450" indent="-171450" algn="l">
              <a:buFont typeface="Arial" panose="020B0604020202020204" pitchFamily="34" charset="0"/>
              <a:buChar char="•"/>
            </a:pPr>
            <a:r>
              <a:rPr lang="en-US" sz="800" dirty="0">
                <a:solidFill>
                  <a:srgbClr val="000000"/>
                </a:solidFill>
              </a:rPr>
              <a:t>Supper</a:t>
            </a:r>
          </a:p>
        </p:txBody>
      </p:sp>
      <p:sp>
        <p:nvSpPr>
          <p:cNvPr id="45" name="Right Brace 44">
            <a:extLst>
              <a:ext uri="{FF2B5EF4-FFF2-40B4-BE49-F238E27FC236}">
                <a16:creationId xmlns:a16="http://schemas.microsoft.com/office/drawing/2014/main" id="{7061CCCE-76C7-DD43-ACF9-249F2461DBF9}"/>
              </a:ext>
            </a:extLst>
          </p:cNvPr>
          <p:cNvSpPr/>
          <p:nvPr/>
        </p:nvSpPr>
        <p:spPr bwMode="auto">
          <a:xfrm rot="5400000">
            <a:off x="2204426" y="4544852"/>
            <a:ext cx="264789" cy="3367086"/>
          </a:xfrm>
          <a:prstGeom prst="rightBrace">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ahoma" pitchFamily="34" charset="0"/>
            </a:endParaRPr>
          </a:p>
        </p:txBody>
      </p:sp>
      <p:sp>
        <p:nvSpPr>
          <p:cNvPr id="46" name="TextBox 45">
            <a:extLst>
              <a:ext uri="{FF2B5EF4-FFF2-40B4-BE49-F238E27FC236}">
                <a16:creationId xmlns:a16="http://schemas.microsoft.com/office/drawing/2014/main" id="{25212B38-4669-6B44-BA79-8AC2780ADD59}"/>
              </a:ext>
            </a:extLst>
          </p:cNvPr>
          <p:cNvSpPr txBox="1"/>
          <p:nvPr/>
        </p:nvSpPr>
        <p:spPr>
          <a:xfrm>
            <a:off x="537062" y="5417403"/>
            <a:ext cx="2815738" cy="584775"/>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Eph. 2:8-9</a:t>
            </a:r>
          </a:p>
          <a:p>
            <a:pPr marL="171450" indent="-171450" algn="l">
              <a:buFont typeface="Arial" panose="020B0604020202020204" pitchFamily="34" charset="0"/>
              <a:buChar char="•"/>
            </a:pPr>
            <a:r>
              <a:rPr lang="en-US" sz="800" dirty="0">
                <a:solidFill>
                  <a:srgbClr val="000000"/>
                </a:solidFill>
              </a:rPr>
              <a:t>Titus 3:5</a:t>
            </a:r>
          </a:p>
          <a:p>
            <a:pPr marL="171450" indent="-171450" algn="l">
              <a:buFont typeface="Arial" panose="020B0604020202020204" pitchFamily="34" charset="0"/>
              <a:buChar char="•"/>
            </a:pPr>
            <a:r>
              <a:rPr lang="en-US" sz="800" dirty="0">
                <a:solidFill>
                  <a:srgbClr val="000000"/>
                </a:solidFill>
              </a:rPr>
              <a:t>Isa. 64:6</a:t>
            </a:r>
          </a:p>
          <a:p>
            <a:pPr marL="171450" indent="-171450" algn="l">
              <a:buFont typeface="Arial" panose="020B0604020202020204" pitchFamily="34" charset="0"/>
              <a:buChar char="•"/>
            </a:pPr>
            <a:r>
              <a:rPr lang="en-US" sz="800" dirty="0">
                <a:solidFill>
                  <a:srgbClr val="000000"/>
                </a:solidFill>
              </a:rPr>
              <a:t>Rom. 4:5</a:t>
            </a:r>
          </a:p>
        </p:txBody>
      </p:sp>
      <p:cxnSp>
        <p:nvCxnSpPr>
          <p:cNvPr id="47" name="Straight Connector 46">
            <a:extLst>
              <a:ext uri="{FF2B5EF4-FFF2-40B4-BE49-F238E27FC236}">
                <a16:creationId xmlns:a16="http://schemas.microsoft.com/office/drawing/2014/main" id="{2AE7768E-9DAD-6048-B8BB-14BDB9995DAE}"/>
              </a:ext>
            </a:extLst>
          </p:cNvPr>
          <p:cNvCxnSpPr/>
          <p:nvPr/>
        </p:nvCxnSpPr>
        <p:spPr bwMode="auto">
          <a:xfrm>
            <a:off x="22677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08FC95AB-C5D7-E94D-A456-875BBBB3DDD3}"/>
              </a:ext>
            </a:extLst>
          </p:cNvPr>
          <p:cNvCxnSpPr/>
          <p:nvPr/>
        </p:nvCxnSpPr>
        <p:spPr bwMode="auto">
          <a:xfrm>
            <a:off x="40203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C0D112AA-1528-D040-9A9A-F1F0D7C89734}"/>
              </a:ext>
            </a:extLst>
          </p:cNvPr>
          <p:cNvCxnSpPr/>
          <p:nvPr/>
        </p:nvCxnSpPr>
        <p:spPr bwMode="auto">
          <a:xfrm>
            <a:off x="653279"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a:extLst>
              <a:ext uri="{FF2B5EF4-FFF2-40B4-BE49-F238E27FC236}">
                <a16:creationId xmlns:a16="http://schemas.microsoft.com/office/drawing/2014/main" id="{B7284D42-1B71-394B-820C-395FCE57C72D}"/>
              </a:ext>
            </a:extLst>
          </p:cNvPr>
          <p:cNvCxnSpPr/>
          <p:nvPr/>
        </p:nvCxnSpPr>
        <p:spPr bwMode="auto">
          <a:xfrm>
            <a:off x="31821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D11E3485-85F2-3F44-A835-B5C1F88C2514}"/>
              </a:ext>
            </a:extLst>
          </p:cNvPr>
          <p:cNvCxnSpPr/>
          <p:nvPr/>
        </p:nvCxnSpPr>
        <p:spPr bwMode="auto">
          <a:xfrm>
            <a:off x="14295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TextBox 51">
            <a:extLst>
              <a:ext uri="{FF2B5EF4-FFF2-40B4-BE49-F238E27FC236}">
                <a16:creationId xmlns:a16="http://schemas.microsoft.com/office/drawing/2014/main" id="{2D22B0EE-D4B7-6245-AB6C-A6ED7A0B4DF5}"/>
              </a:ext>
            </a:extLst>
          </p:cNvPr>
          <p:cNvSpPr txBox="1"/>
          <p:nvPr/>
        </p:nvSpPr>
        <p:spPr>
          <a:xfrm>
            <a:off x="515166" y="6400799"/>
            <a:ext cx="3657355" cy="276999"/>
          </a:xfrm>
          <a:prstGeom prst="rect">
            <a:avLst/>
          </a:prstGeom>
          <a:noFill/>
        </p:spPr>
        <p:txBody>
          <a:bodyPr wrap="square" rtlCol="0">
            <a:spAutoFit/>
          </a:bodyPr>
          <a:lstStyle/>
          <a:p>
            <a:r>
              <a:rPr lang="en-US" sz="1200" dirty="0">
                <a:solidFill>
                  <a:srgbClr val="000000"/>
                </a:solidFill>
              </a:rPr>
              <a:t>100% GOOD CONDUCT</a:t>
            </a:r>
          </a:p>
        </p:txBody>
      </p:sp>
      <p:sp>
        <p:nvSpPr>
          <p:cNvPr id="53" name="&quot;No&quot; Symbol 52">
            <a:extLst>
              <a:ext uri="{FF2B5EF4-FFF2-40B4-BE49-F238E27FC236}">
                <a16:creationId xmlns:a16="http://schemas.microsoft.com/office/drawing/2014/main" id="{9A81F4CA-C0A2-4D47-90E5-0369E3AE87EB}"/>
              </a:ext>
            </a:extLst>
          </p:cNvPr>
          <p:cNvSpPr/>
          <p:nvPr/>
        </p:nvSpPr>
        <p:spPr bwMode="auto">
          <a:xfrm>
            <a:off x="1402835" y="4800600"/>
            <a:ext cx="1905000" cy="1905000"/>
          </a:xfrm>
          <a:prstGeom prst="noSmoking">
            <a:avLst/>
          </a:prstGeom>
          <a:solidFill>
            <a:srgbClr val="C00000">
              <a:alpha val="65000"/>
            </a:srgbClr>
          </a:solidFill>
          <a:ln w="762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cxnSp>
        <p:nvCxnSpPr>
          <p:cNvPr id="54" name="Straight Connector 53">
            <a:extLst>
              <a:ext uri="{FF2B5EF4-FFF2-40B4-BE49-F238E27FC236}">
                <a16:creationId xmlns:a16="http://schemas.microsoft.com/office/drawing/2014/main" id="{75E61F89-7222-104E-8BB8-ED7789838FC9}"/>
              </a:ext>
            </a:extLst>
          </p:cNvPr>
          <p:cNvCxnSpPr>
            <a:endCxn id="38" idx="2"/>
          </p:cNvCxnSpPr>
          <p:nvPr/>
        </p:nvCxnSpPr>
        <p:spPr bwMode="auto">
          <a:xfrm flipV="1">
            <a:off x="6096000" y="914400"/>
            <a:ext cx="0" cy="6858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a:xfrm>
            <a:off x="5738914" y="1295400"/>
            <a:ext cx="702436"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solidFill>
                  <a:srgbClr val="C00000"/>
                </a:solidFill>
                <a:effectLst>
                  <a:outerShdw blurRad="50800" algn="tl" rotWithShape="0">
                    <a:srgbClr val="000000"/>
                  </a:outerShdw>
                </a:effectLst>
                <a:latin typeface="Wingdings" pitchFamily="2" charset="2"/>
              </a:rPr>
              <a:t>U</a:t>
            </a:r>
          </a:p>
        </p:txBody>
      </p:sp>
      <p:sp>
        <p:nvSpPr>
          <p:cNvPr id="21" name="TextBox 20"/>
          <p:cNvSpPr txBox="1"/>
          <p:nvPr/>
        </p:nvSpPr>
        <p:spPr>
          <a:xfrm>
            <a:off x="4267200" y="2590800"/>
            <a:ext cx="3657593" cy="646331"/>
          </a:xfrm>
          <a:prstGeom prst="rect">
            <a:avLst/>
          </a:prstGeom>
          <a:noFill/>
          <a:ln w="38100">
            <a:noFill/>
          </a:ln>
          <a:effectLst/>
        </p:spPr>
        <p:txBody>
          <a:bodyPr wrap="square" rtlCol="0" anchor="ctr">
            <a:spAutoFit/>
          </a:bodyPr>
          <a:lstStyle/>
          <a:p>
            <a:pPr marL="233363" indent="-117475"/>
            <a:r>
              <a:rPr lang="en-US" sz="3600" u="sng" dirty="0">
                <a:solidFill>
                  <a:srgbClr val="C00000"/>
                </a:solidFill>
              </a:rPr>
              <a:t>GOSPEL</a:t>
            </a:r>
            <a:r>
              <a:rPr lang="en-US" sz="3600" dirty="0">
                <a:solidFill>
                  <a:srgbClr val="C00000"/>
                </a:solidFill>
              </a:rPr>
              <a:t>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2000"/>
                                        <p:tgtEl>
                                          <p:spTgt spid="20"/>
                                        </p:tgtEl>
                                      </p:cBhvr>
                                    </p:animEffect>
                                  </p:childTnLst>
                                </p:cTn>
                              </p:par>
                              <p:par>
                                <p:cTn id="8" presetID="10" presetClass="exit" presetSubtype="0" fill="hold" nodeType="withEffect">
                                  <p:stCondLst>
                                    <p:cond delay="0"/>
                                  </p:stCondLst>
                                  <p:childTnLst>
                                    <p:animEffect transition="out" filter="fade">
                                      <p:cBhvr>
                                        <p:cTn id="9" dur="1000"/>
                                        <p:tgtEl>
                                          <p:spTgt spid="18"/>
                                        </p:tgtEl>
                                      </p:cBhvr>
                                    </p:animEffect>
                                    <p:set>
                                      <p:cBhvr>
                                        <p:cTn id="10" dur="1" fill="hold">
                                          <p:stCondLst>
                                            <p:cond delay="999"/>
                                          </p:stCondLst>
                                        </p:cTn>
                                        <p:tgtEl>
                                          <p:spTgt spid="18"/>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10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fill="hold" grpId="1" nodeType="clickEffect">
                                  <p:stCondLst>
                                    <p:cond delay="0"/>
                                  </p:stCondLst>
                                  <p:childTnLst>
                                    <p:animMotion origin="layout" path="M 0 1.48148E-6 L -0.11875 -0.2581 " pathEditMode="relative" rAng="0" ptsTypes="AA">
                                      <p:cBhvr>
                                        <p:cTn id="17" dur="1000" fill="hold"/>
                                        <p:tgtEl>
                                          <p:spTgt spid="21"/>
                                        </p:tgtEl>
                                        <p:attrNameLst>
                                          <p:attrName>ppt_x</p:attrName>
                                          <p:attrName>ppt_y</p:attrName>
                                        </p:attrNameLst>
                                      </p:cBhvr>
                                      <p:rCtr x="-5937" y="-12917"/>
                                    </p:animMotion>
                                  </p:childTnLst>
                                </p:cTn>
                              </p:par>
                              <p:par>
                                <p:cTn id="18" presetID="6" presetClass="emph" presetSubtype="0" fill="hold" grpId="2" nodeType="withEffect">
                                  <p:stCondLst>
                                    <p:cond delay="0"/>
                                  </p:stCondLst>
                                  <p:childTnLst>
                                    <p:animScale>
                                      <p:cBhvr>
                                        <p:cTn id="19" dur="1000" fill="hold"/>
                                        <p:tgtEl>
                                          <p:spTgt spid="21"/>
                                        </p:tgtEl>
                                      </p:cBhvr>
                                      <p:by x="40000" y="40000"/>
                                    </p:animScale>
                                  </p:childTnLst>
                                </p:cTn>
                              </p:par>
                              <p:par>
                                <p:cTn id="20" presetID="3" presetClass="emph" presetSubtype="2" fill="hold" grpId="1" nodeType="withEffect">
                                  <p:stCondLst>
                                    <p:cond delay="0"/>
                                  </p:stCondLst>
                                  <p:childTnLst>
                                    <p:animClr clrSpc="rgb" dir="cw">
                                      <p:cBhvr override="childStyle">
                                        <p:cTn id="21" dur="1000" fill="hold"/>
                                        <p:tgtEl>
                                          <p:spTgt spid="20"/>
                                        </p:tgtEl>
                                        <p:attrNameLst>
                                          <p:attrName>style.color</p:attrName>
                                        </p:attrNameLst>
                                      </p:cBhvr>
                                      <p:to>
                                        <a:srgbClr val="000000"/>
                                      </p:to>
                                    </p:animClr>
                                  </p:childTnLst>
                                </p:cTn>
                              </p:par>
                              <p:par>
                                <p:cTn id="22" presetID="10" presetClass="entr" presetSubtype="0" fill="hold" grpId="0" nodeType="withEffect">
                                  <p:stCondLst>
                                    <p:cond delay="50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par>
                                <p:cTn id="25" presetID="10" presetClass="exit" presetSubtype="0" fill="hold" grpId="3" nodeType="withEffect">
                                  <p:stCondLst>
                                    <p:cond delay="200"/>
                                  </p:stCondLst>
                                  <p:childTnLst>
                                    <p:animEffect transition="out" filter="fade">
                                      <p:cBhvr>
                                        <p:cTn id="26" dur="1000"/>
                                        <p:tgtEl>
                                          <p:spTgt spid="21"/>
                                        </p:tgtEl>
                                      </p:cBhvr>
                                    </p:animEffect>
                                    <p:set>
                                      <p:cBhvr>
                                        <p:cTn id="27" dur="1" fill="hold">
                                          <p:stCondLst>
                                            <p:cond delay="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0" grpId="0"/>
      <p:bldP spid="20" grpId="1"/>
      <p:bldP spid="21" grpId="0"/>
      <p:bldP spid="21" grpId="1"/>
      <p:bldP spid="21" grpId="2"/>
      <p:bldP spid="21" grpId="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3733799" y="457200"/>
            <a:ext cx="2362193" cy="984189"/>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sz="1200" dirty="0">
                <a:solidFill>
                  <a:srgbClr val="000000"/>
                </a:solidFill>
              </a:rPr>
              <a:t>Rom. 1:16</a:t>
            </a:r>
          </a:p>
          <a:p>
            <a:pPr algn="l"/>
            <a:r>
              <a:rPr lang="en-US" sz="1200" dirty="0">
                <a:solidFill>
                  <a:srgbClr val="000000"/>
                </a:solidFill>
              </a:rPr>
              <a:t>I. Cor. 15:1-4</a:t>
            </a:r>
          </a:p>
          <a:p>
            <a:pPr marL="635000" indent="-342900" algn="l">
              <a:buAutoNum type="alphaLcPeriod"/>
            </a:pPr>
            <a:r>
              <a:rPr lang="en-US" sz="1200" dirty="0">
                <a:solidFill>
                  <a:srgbClr val="000000"/>
                </a:solidFill>
              </a:rPr>
              <a:t>Death</a:t>
            </a:r>
          </a:p>
          <a:p>
            <a:pPr marL="635000" indent="-342900" algn="l">
              <a:buAutoNum type="alphaLcPeriod"/>
            </a:pPr>
            <a:r>
              <a:rPr lang="en-US" sz="1200" dirty="0">
                <a:solidFill>
                  <a:srgbClr val="000000"/>
                </a:solidFill>
              </a:rPr>
              <a:t>Burial </a:t>
            </a:r>
          </a:p>
          <a:p>
            <a:pPr marL="635000" indent="-342900" algn="l">
              <a:buAutoNum type="alphaLcPeriod"/>
            </a:pPr>
            <a:r>
              <a:rPr lang="en-US" sz="1200" dirty="0">
                <a:solidFill>
                  <a:srgbClr val="000000"/>
                </a:solidFill>
              </a:rPr>
              <a:t>Resurrection</a:t>
            </a:r>
          </a:p>
        </p:txBody>
      </p:sp>
      <p:sp>
        <p:nvSpPr>
          <p:cNvPr id="21" name="TextBox 20">
            <a:extLst>
              <a:ext uri="{FF2B5EF4-FFF2-40B4-BE49-F238E27FC236}">
                <a16:creationId xmlns:a16="http://schemas.microsoft.com/office/drawing/2014/main" id="{3BDF2E80-D524-CB44-801A-6CBB91DA2EF0}"/>
              </a:ext>
            </a:extLst>
          </p:cNvPr>
          <p:cNvSpPr txBox="1"/>
          <p:nvPr/>
        </p:nvSpPr>
        <p:spPr>
          <a:xfrm>
            <a:off x="3657600" y="152400"/>
            <a:ext cx="1306084" cy="369332"/>
          </a:xfrm>
          <a:prstGeom prst="rect">
            <a:avLst/>
          </a:prstGeom>
          <a:noFill/>
        </p:spPr>
        <p:txBody>
          <a:bodyPr wrap="square" rtlCol="0">
            <a:spAutoFit/>
          </a:bodyPr>
          <a:lstStyle/>
          <a:p>
            <a:pPr algn="l"/>
            <a:r>
              <a:rPr lang="en-US" u="sng" dirty="0">
                <a:solidFill>
                  <a:srgbClr val="000000"/>
                </a:solidFill>
              </a:rPr>
              <a:t>GOSPEL</a:t>
            </a:r>
            <a:endParaRPr lang="en-US" dirty="0">
              <a:solidFill>
                <a:srgbClr val="000000"/>
              </a:solidFill>
            </a:endParaRPr>
          </a:p>
        </p:txBody>
      </p:sp>
      <p:sp>
        <p:nvSpPr>
          <p:cNvPr id="25" name="TextBox 24">
            <a:extLst>
              <a:ext uri="{FF2B5EF4-FFF2-40B4-BE49-F238E27FC236}">
                <a16:creationId xmlns:a16="http://schemas.microsoft.com/office/drawing/2014/main" id="{76EEB45D-75A9-CC45-9A2B-14BF447C0655}"/>
              </a:ext>
            </a:extLst>
          </p:cNvPr>
          <p:cNvSpPr txBox="1"/>
          <p:nvPr/>
        </p:nvSpPr>
        <p:spPr>
          <a:xfrm>
            <a:off x="228600" y="4876800"/>
            <a:ext cx="849357" cy="246221"/>
          </a:xfrm>
          <a:prstGeom prst="rect">
            <a:avLst/>
          </a:prstGeom>
          <a:noFill/>
        </p:spPr>
        <p:txBody>
          <a:bodyPr wrap="square" rtlCol="0">
            <a:spAutoFit/>
          </a:bodyPr>
          <a:lstStyle/>
          <a:p>
            <a:r>
              <a:rPr lang="en-US" sz="1000" dirty="0">
                <a:solidFill>
                  <a:srgbClr val="000000"/>
                </a:solidFill>
              </a:rPr>
              <a:t>Love</a:t>
            </a:r>
          </a:p>
        </p:txBody>
      </p:sp>
      <p:sp>
        <p:nvSpPr>
          <p:cNvPr id="30" name="TextBox 29">
            <a:extLst>
              <a:ext uri="{FF2B5EF4-FFF2-40B4-BE49-F238E27FC236}">
                <a16:creationId xmlns:a16="http://schemas.microsoft.com/office/drawing/2014/main" id="{B804F658-BBCD-DF42-A1FA-FE01D66ECF95}"/>
              </a:ext>
            </a:extLst>
          </p:cNvPr>
          <p:cNvSpPr txBox="1"/>
          <p:nvPr/>
        </p:nvSpPr>
        <p:spPr>
          <a:xfrm>
            <a:off x="1045639" y="4881175"/>
            <a:ext cx="794318" cy="246221"/>
          </a:xfrm>
          <a:prstGeom prst="rect">
            <a:avLst/>
          </a:prstGeom>
          <a:noFill/>
        </p:spPr>
        <p:txBody>
          <a:bodyPr wrap="square" rtlCol="0">
            <a:spAutoFit/>
          </a:bodyPr>
          <a:lstStyle/>
          <a:p>
            <a:r>
              <a:rPr lang="en-US" sz="1000" dirty="0">
                <a:solidFill>
                  <a:srgbClr val="000000"/>
                </a:solidFill>
              </a:rPr>
              <a:t>Baptism</a:t>
            </a:r>
          </a:p>
        </p:txBody>
      </p:sp>
      <p:sp>
        <p:nvSpPr>
          <p:cNvPr id="32" name="TextBox 31">
            <a:extLst>
              <a:ext uri="{FF2B5EF4-FFF2-40B4-BE49-F238E27FC236}">
                <a16:creationId xmlns:a16="http://schemas.microsoft.com/office/drawing/2014/main" id="{D05BAE2F-DD8D-2A47-B5AB-5FEF3B27FE49}"/>
              </a:ext>
            </a:extLst>
          </p:cNvPr>
          <p:cNvSpPr txBox="1"/>
          <p:nvPr/>
        </p:nvSpPr>
        <p:spPr>
          <a:xfrm>
            <a:off x="1917500" y="4876800"/>
            <a:ext cx="683113" cy="246221"/>
          </a:xfrm>
          <a:prstGeom prst="rect">
            <a:avLst/>
          </a:prstGeom>
          <a:noFill/>
        </p:spPr>
        <p:txBody>
          <a:bodyPr wrap="square" rtlCol="0">
            <a:spAutoFit/>
          </a:bodyPr>
          <a:lstStyle/>
          <a:p>
            <a:r>
              <a:rPr lang="en-US" sz="1000" dirty="0">
                <a:solidFill>
                  <a:srgbClr val="000000"/>
                </a:solidFill>
              </a:rPr>
              <a:t>Church</a:t>
            </a:r>
          </a:p>
        </p:txBody>
      </p:sp>
      <p:sp>
        <p:nvSpPr>
          <p:cNvPr id="33" name="TextBox 32">
            <a:extLst>
              <a:ext uri="{FF2B5EF4-FFF2-40B4-BE49-F238E27FC236}">
                <a16:creationId xmlns:a16="http://schemas.microsoft.com/office/drawing/2014/main" id="{6B91584B-79D4-404E-9B96-ED18046D5B1D}"/>
              </a:ext>
            </a:extLst>
          </p:cNvPr>
          <p:cNvSpPr txBox="1"/>
          <p:nvPr/>
        </p:nvSpPr>
        <p:spPr>
          <a:xfrm>
            <a:off x="2701002" y="4876800"/>
            <a:ext cx="914400" cy="246221"/>
          </a:xfrm>
          <a:prstGeom prst="rect">
            <a:avLst/>
          </a:prstGeom>
          <a:noFill/>
        </p:spPr>
        <p:txBody>
          <a:bodyPr wrap="square" rtlCol="0">
            <a:spAutoFit/>
          </a:bodyPr>
          <a:lstStyle/>
          <a:p>
            <a:r>
              <a:rPr lang="en-US" sz="1000" dirty="0">
                <a:solidFill>
                  <a:srgbClr val="000000"/>
                </a:solidFill>
              </a:rPr>
              <a:t>Worship</a:t>
            </a:r>
          </a:p>
        </p:txBody>
      </p:sp>
      <p:sp>
        <p:nvSpPr>
          <p:cNvPr id="34" name="TextBox 33">
            <a:extLst>
              <a:ext uri="{FF2B5EF4-FFF2-40B4-BE49-F238E27FC236}">
                <a16:creationId xmlns:a16="http://schemas.microsoft.com/office/drawing/2014/main" id="{650220A0-0EB2-6041-9A41-D23A9C41BA65}"/>
              </a:ext>
            </a:extLst>
          </p:cNvPr>
          <p:cNvSpPr txBox="1"/>
          <p:nvPr/>
        </p:nvSpPr>
        <p:spPr>
          <a:xfrm>
            <a:off x="3542012" y="4876800"/>
            <a:ext cx="917083" cy="246221"/>
          </a:xfrm>
          <a:prstGeom prst="rect">
            <a:avLst/>
          </a:prstGeom>
          <a:noFill/>
        </p:spPr>
        <p:txBody>
          <a:bodyPr wrap="square" rtlCol="0">
            <a:spAutoFit/>
          </a:bodyPr>
          <a:lstStyle/>
          <a:p>
            <a:r>
              <a:rPr lang="en-US" sz="1000" dirty="0">
                <a:solidFill>
                  <a:srgbClr val="000000"/>
                </a:solidFill>
              </a:rPr>
              <a:t>Service</a:t>
            </a:r>
          </a:p>
        </p:txBody>
      </p:sp>
      <p:sp>
        <p:nvSpPr>
          <p:cNvPr id="35" name="TextBox 34">
            <a:extLst>
              <a:ext uri="{FF2B5EF4-FFF2-40B4-BE49-F238E27FC236}">
                <a16:creationId xmlns:a16="http://schemas.microsoft.com/office/drawing/2014/main" id="{6C7E1E34-9B92-8749-B641-E6C955638FAF}"/>
              </a:ext>
            </a:extLst>
          </p:cNvPr>
          <p:cNvSpPr txBox="1"/>
          <p:nvPr/>
        </p:nvSpPr>
        <p:spPr>
          <a:xfrm>
            <a:off x="-2" y="1773248"/>
            <a:ext cx="6095999" cy="584775"/>
          </a:xfrm>
          <a:prstGeom prst="rect">
            <a:avLst/>
          </a:prstGeom>
          <a:noFill/>
        </p:spPr>
        <p:txBody>
          <a:bodyPr wrap="square" rtlCol="0">
            <a:spAutoFit/>
          </a:bodyPr>
          <a:lstStyle/>
          <a:p>
            <a:r>
              <a:rPr lang="en-US" sz="3200" u="sng" dirty="0">
                <a:solidFill>
                  <a:srgbClr val="000000"/>
                </a:solidFill>
              </a:rPr>
              <a:t>No Relationship</a:t>
            </a:r>
            <a:endParaRPr lang="en-US" sz="3200" dirty="0">
              <a:solidFill>
                <a:srgbClr val="000000"/>
              </a:solidFill>
            </a:endParaRPr>
          </a:p>
        </p:txBody>
      </p:sp>
      <p:sp>
        <p:nvSpPr>
          <p:cNvPr id="36" name="TextBox 35">
            <a:extLst>
              <a:ext uri="{FF2B5EF4-FFF2-40B4-BE49-F238E27FC236}">
                <a16:creationId xmlns:a16="http://schemas.microsoft.com/office/drawing/2014/main" id="{96820221-3A35-CC4B-896E-EE7A949A2559}"/>
              </a:ext>
            </a:extLst>
          </p:cNvPr>
          <p:cNvSpPr txBox="1"/>
          <p:nvPr/>
        </p:nvSpPr>
        <p:spPr>
          <a:xfrm>
            <a:off x="6095999" y="1777425"/>
            <a:ext cx="6095999" cy="584775"/>
          </a:xfrm>
          <a:prstGeom prst="rect">
            <a:avLst/>
          </a:prstGeom>
          <a:noFill/>
        </p:spPr>
        <p:txBody>
          <a:bodyPr wrap="square" rtlCol="0">
            <a:spAutoFit/>
          </a:bodyPr>
          <a:lstStyle/>
          <a:p>
            <a:r>
              <a:rPr lang="en-US" sz="3200" u="sng" dirty="0">
                <a:solidFill>
                  <a:srgbClr val="000000"/>
                </a:solidFill>
              </a:rPr>
              <a:t>Relationship</a:t>
            </a:r>
            <a:endParaRPr lang="en-US" sz="3200" dirty="0">
              <a:solidFill>
                <a:srgbClr val="000000"/>
              </a:solidFill>
            </a:endParaRPr>
          </a:p>
        </p:txBody>
      </p:sp>
      <p:sp>
        <p:nvSpPr>
          <p:cNvPr id="37" name="Rectangle 36">
            <a:extLst>
              <a:ext uri="{FF2B5EF4-FFF2-40B4-BE49-F238E27FC236}">
                <a16:creationId xmlns:a16="http://schemas.microsoft.com/office/drawing/2014/main" id="{F69940B6-6AA2-144A-AB96-1274DD9A7848}"/>
              </a:ext>
            </a:extLst>
          </p:cNvPr>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38" name="Straight Connector 37">
            <a:extLst>
              <a:ext uri="{FF2B5EF4-FFF2-40B4-BE49-F238E27FC236}">
                <a16:creationId xmlns:a16="http://schemas.microsoft.com/office/drawing/2014/main" id="{3571A914-EBAE-BA4D-9F3E-9B86B30B1686}"/>
              </a:ext>
            </a:extLst>
          </p:cNvPr>
          <p:cNvCxnSpPr/>
          <p:nvPr/>
        </p:nvCxnSpPr>
        <p:spPr bwMode="auto">
          <a:xfrm>
            <a:off x="6095997" y="2383007"/>
            <a:ext cx="3" cy="4619207"/>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a:extLst>
              <a:ext uri="{FF2B5EF4-FFF2-40B4-BE49-F238E27FC236}">
                <a16:creationId xmlns:a16="http://schemas.microsoft.com/office/drawing/2014/main" id="{7E9B1EB3-BBC6-0148-A4FA-CA97EB7350DB}"/>
              </a:ext>
            </a:extLst>
          </p:cNvPr>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40" name="TextBox 39">
            <a:extLst>
              <a:ext uri="{FF2B5EF4-FFF2-40B4-BE49-F238E27FC236}">
                <a16:creationId xmlns:a16="http://schemas.microsoft.com/office/drawing/2014/main" id="{81069A71-9D29-E64D-AE02-FDC40EC8E1B4}"/>
              </a:ext>
            </a:extLst>
          </p:cNvPr>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41" name="TextBox 40">
            <a:extLst>
              <a:ext uri="{FF2B5EF4-FFF2-40B4-BE49-F238E27FC236}">
                <a16:creationId xmlns:a16="http://schemas.microsoft.com/office/drawing/2014/main" id="{222D96E2-DB3B-4345-A4A7-C0D0D680DAB4}"/>
              </a:ext>
            </a:extLst>
          </p:cNvPr>
          <p:cNvSpPr txBox="1"/>
          <p:nvPr/>
        </p:nvSpPr>
        <p:spPr>
          <a:xfrm>
            <a:off x="548677" y="343000"/>
            <a:ext cx="1203923" cy="461665"/>
          </a:xfrm>
          <a:prstGeom prst="rect">
            <a:avLst/>
          </a:prstGeom>
          <a:noFill/>
        </p:spPr>
        <p:txBody>
          <a:bodyPr wrap="square" rtlCol="0">
            <a:spAutoFit/>
          </a:bodyPr>
          <a:lstStyle/>
          <a:p>
            <a:pPr algn="l">
              <a:buFont typeface="Arial" pitchFamily="34" charset="0"/>
              <a:buChar char="•"/>
            </a:pPr>
            <a:r>
              <a:rPr lang="en-US" sz="800" dirty="0">
                <a:solidFill>
                  <a:srgbClr val="000000"/>
                </a:solidFill>
              </a:rPr>
              <a:t>   Romans 14:11-12</a:t>
            </a:r>
          </a:p>
          <a:p>
            <a:pPr algn="l">
              <a:buFont typeface="Arial" pitchFamily="34" charset="0"/>
              <a:buChar char="•"/>
            </a:pPr>
            <a:r>
              <a:rPr lang="en-US" sz="800" dirty="0">
                <a:solidFill>
                  <a:srgbClr val="000000"/>
                </a:solidFill>
              </a:rPr>
              <a:t>   Romans 2:2</a:t>
            </a:r>
          </a:p>
          <a:p>
            <a:pPr algn="l">
              <a:buFont typeface="Arial" pitchFamily="34" charset="0"/>
              <a:buChar char="•"/>
            </a:pPr>
            <a:r>
              <a:rPr lang="en-US" sz="800" dirty="0">
                <a:solidFill>
                  <a:srgbClr val="000000"/>
                </a:solidFill>
              </a:rPr>
              <a:t>   John 17:17</a:t>
            </a:r>
          </a:p>
        </p:txBody>
      </p:sp>
      <p:sp>
        <p:nvSpPr>
          <p:cNvPr id="42" name="TextBox 41">
            <a:extLst>
              <a:ext uri="{FF2B5EF4-FFF2-40B4-BE49-F238E27FC236}">
                <a16:creationId xmlns:a16="http://schemas.microsoft.com/office/drawing/2014/main" id="{8459A782-8CD9-694B-B12D-344C7F576B22}"/>
              </a:ext>
            </a:extLst>
          </p:cNvPr>
          <p:cNvSpPr txBox="1"/>
          <p:nvPr/>
        </p:nvSpPr>
        <p:spPr>
          <a:xfrm>
            <a:off x="9805430" y="343000"/>
            <a:ext cx="1981200" cy="830997"/>
          </a:xfrm>
          <a:prstGeom prst="rect">
            <a:avLst/>
          </a:prstGeom>
          <a:noFill/>
        </p:spPr>
        <p:txBody>
          <a:bodyPr wrap="square" rtlCol="0">
            <a:spAutoFit/>
          </a:bodyPr>
          <a:lstStyle/>
          <a:p>
            <a:pPr marL="342900" indent="-342900" algn="l">
              <a:buFont typeface="+mj-lt"/>
              <a:buAutoNum type="arabicPeriod"/>
            </a:pPr>
            <a:r>
              <a:rPr lang="en-US" sz="800" dirty="0">
                <a:solidFill>
                  <a:srgbClr val="000000"/>
                </a:solidFill>
              </a:rPr>
              <a:t> Construction</a:t>
            </a:r>
          </a:p>
          <a:p>
            <a:pPr marL="342900" indent="-342900" algn="l">
              <a:buFont typeface="+mj-lt"/>
              <a:buAutoNum type="arabicPeriod"/>
            </a:pPr>
            <a:r>
              <a:rPr lang="en-US" sz="800" dirty="0">
                <a:solidFill>
                  <a:srgbClr val="000000"/>
                </a:solidFill>
              </a:rPr>
              <a:t> Prophecies</a:t>
            </a:r>
          </a:p>
          <a:p>
            <a:pPr marL="342900" indent="-342900" algn="l">
              <a:buFont typeface="+mj-lt"/>
              <a:buAutoNum type="arabicPeriod"/>
            </a:pPr>
            <a:r>
              <a:rPr lang="en-US" sz="800" dirty="0">
                <a:solidFill>
                  <a:srgbClr val="000000"/>
                </a:solidFill>
              </a:rPr>
              <a:t> Bible Claims</a:t>
            </a:r>
          </a:p>
          <a:p>
            <a:pPr marL="800100" lvl="1" indent="-342900" algn="l">
              <a:buFont typeface="Arial" pitchFamily="34" charset="0"/>
              <a:buChar char="•"/>
            </a:pPr>
            <a:r>
              <a:rPr lang="en-US" sz="800" dirty="0">
                <a:solidFill>
                  <a:srgbClr val="000000"/>
                </a:solidFill>
              </a:rPr>
              <a:t>II Peter 1:21</a:t>
            </a:r>
          </a:p>
          <a:p>
            <a:pPr marL="800100" lvl="1" indent="-342900" algn="l">
              <a:buFont typeface="Arial" pitchFamily="34" charset="0"/>
              <a:buChar char="•"/>
            </a:pPr>
            <a:r>
              <a:rPr lang="en-US" sz="800" dirty="0">
                <a:solidFill>
                  <a:srgbClr val="000000"/>
                </a:solidFill>
              </a:rPr>
              <a:t>II Timothy 3:16</a:t>
            </a:r>
          </a:p>
          <a:p>
            <a:pPr marL="800100" lvl="1" indent="-342900" algn="l">
              <a:buFont typeface="Arial" pitchFamily="34" charset="0"/>
              <a:buChar char="•"/>
            </a:pPr>
            <a:r>
              <a:rPr lang="en-US" sz="800" dirty="0">
                <a:solidFill>
                  <a:srgbClr val="000000"/>
                </a:solidFill>
              </a:rPr>
              <a:t>I Corinthians 2:9-10</a:t>
            </a:r>
          </a:p>
        </p:txBody>
      </p:sp>
      <p:sp>
        <p:nvSpPr>
          <p:cNvPr id="43" name="TextBox 42">
            <a:extLst>
              <a:ext uri="{FF2B5EF4-FFF2-40B4-BE49-F238E27FC236}">
                <a16:creationId xmlns:a16="http://schemas.microsoft.com/office/drawing/2014/main" id="{04018621-B5F7-6B4A-A08F-64A5805FE894}"/>
              </a:ext>
            </a:extLst>
          </p:cNvPr>
          <p:cNvSpPr txBox="1"/>
          <p:nvPr/>
        </p:nvSpPr>
        <p:spPr>
          <a:xfrm>
            <a:off x="548677" y="2383007"/>
            <a:ext cx="3185123" cy="1716624"/>
          </a:xfrm>
          <a:prstGeom prst="rect">
            <a:avLst/>
          </a:prstGeom>
          <a:noFill/>
        </p:spPr>
        <p:txBody>
          <a:bodyPr wrap="square" rtlCol="0">
            <a:spAutoFit/>
          </a:bodyPr>
          <a:lstStyle/>
          <a:p>
            <a:pPr marL="342900" indent="-342900" algn="l">
              <a:lnSpc>
                <a:spcPct val="150000"/>
              </a:lnSpc>
              <a:buFont typeface="+mj-lt"/>
              <a:buAutoNum type="arabicPeriod"/>
            </a:pPr>
            <a:r>
              <a:rPr lang="en-US" sz="1200" dirty="0">
                <a:solidFill>
                  <a:srgbClr val="000000"/>
                </a:solidFill>
              </a:rPr>
              <a:t>Lost </a:t>
            </a:r>
            <a:r>
              <a:rPr lang="en-US" sz="1200" dirty="0">
                <a:solidFill>
                  <a:srgbClr val="C00000"/>
                </a:solidFill>
              </a:rPr>
              <a:t>- Luke 19:10</a:t>
            </a:r>
            <a:r>
              <a:rPr lang="en-US" sz="1200" i="1" dirty="0">
                <a:solidFill>
                  <a:srgbClr val="000000"/>
                </a:solidFill>
              </a:rPr>
              <a:t> </a:t>
            </a:r>
          </a:p>
          <a:p>
            <a:pPr marL="342900" indent="-342900" algn="l">
              <a:lnSpc>
                <a:spcPct val="150000"/>
              </a:lnSpc>
              <a:buFont typeface="+mj-lt"/>
              <a:buAutoNum type="arabicPeriod"/>
            </a:pPr>
            <a:r>
              <a:rPr lang="en-US" sz="1200" dirty="0">
                <a:solidFill>
                  <a:srgbClr val="000000"/>
                </a:solidFill>
              </a:rPr>
              <a:t>Condemned </a:t>
            </a:r>
            <a:r>
              <a:rPr lang="en-US" sz="1200" dirty="0">
                <a:solidFill>
                  <a:srgbClr val="C00000"/>
                </a:solidFill>
              </a:rPr>
              <a:t>- John 3:18</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Unforgiven </a:t>
            </a:r>
            <a:r>
              <a:rPr lang="en-US" sz="1200" dirty="0">
                <a:solidFill>
                  <a:srgbClr val="C00000"/>
                </a:solidFill>
              </a:rPr>
              <a:t>- Acts 13:38-39</a:t>
            </a:r>
          </a:p>
          <a:p>
            <a:pPr marL="342900" indent="-342900" algn="l">
              <a:lnSpc>
                <a:spcPct val="150000"/>
              </a:lnSpc>
              <a:spcBef>
                <a:spcPts val="0"/>
              </a:spcBef>
              <a:buFont typeface="+mj-lt"/>
              <a:buAutoNum type="arabicPeriod"/>
            </a:pPr>
            <a:r>
              <a:rPr lang="en-US" sz="1200" dirty="0">
                <a:solidFill>
                  <a:srgbClr val="000000"/>
                </a:solidFill>
              </a:rPr>
              <a:t>Unrighteous </a:t>
            </a:r>
            <a:r>
              <a:rPr lang="en-US" sz="1200" dirty="0">
                <a:solidFill>
                  <a:srgbClr val="C00000"/>
                </a:solidFill>
              </a:rPr>
              <a:t>- Romans 1:18</a:t>
            </a:r>
          </a:p>
          <a:p>
            <a:pPr marL="342900" indent="-342900" algn="l">
              <a:lnSpc>
                <a:spcPct val="150000"/>
              </a:lnSpc>
              <a:spcBef>
                <a:spcPts val="0"/>
              </a:spcBef>
              <a:buFont typeface="+mj-lt"/>
              <a:buAutoNum type="arabicPeriod"/>
            </a:pPr>
            <a:r>
              <a:rPr lang="en-US" sz="1200" dirty="0">
                <a:solidFill>
                  <a:srgbClr val="000000"/>
                </a:solidFill>
              </a:rPr>
              <a:t>Dead in Trespasses &amp; Sins </a:t>
            </a:r>
            <a:r>
              <a:rPr lang="en-US" sz="1200" dirty="0">
                <a:solidFill>
                  <a:srgbClr val="C00000"/>
                </a:solidFill>
              </a:rPr>
              <a:t>- Eph. 2:1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in Lake of Fire </a:t>
            </a:r>
            <a:r>
              <a:rPr lang="en-US" sz="1200" dirty="0">
                <a:solidFill>
                  <a:srgbClr val="C00000"/>
                </a:solidFill>
              </a:rPr>
              <a:t>- Rev. 20:14-15</a:t>
            </a:r>
          </a:p>
        </p:txBody>
      </p:sp>
      <p:sp>
        <p:nvSpPr>
          <p:cNvPr id="44" name="TextBox 43">
            <a:extLst>
              <a:ext uri="{FF2B5EF4-FFF2-40B4-BE49-F238E27FC236}">
                <a16:creationId xmlns:a16="http://schemas.microsoft.com/office/drawing/2014/main" id="{93353350-A6C8-5E47-9710-AFDEE4AF1A3F}"/>
              </a:ext>
            </a:extLst>
          </p:cNvPr>
          <p:cNvSpPr txBox="1"/>
          <p:nvPr/>
        </p:nvSpPr>
        <p:spPr>
          <a:xfrm>
            <a:off x="8458200" y="2387563"/>
            <a:ext cx="3185123" cy="1716624"/>
          </a:xfrm>
          <a:prstGeom prst="rect">
            <a:avLst/>
          </a:prstGeom>
          <a:noFill/>
        </p:spPr>
        <p:txBody>
          <a:bodyPr wrap="square" rtlCol="0">
            <a:spAutoFit/>
          </a:bodyPr>
          <a:lstStyle/>
          <a:p>
            <a:pPr marL="342900" indent="-342900" algn="l">
              <a:lnSpc>
                <a:spcPct val="150000"/>
              </a:lnSpc>
              <a:spcBef>
                <a:spcPts val="0"/>
              </a:spcBef>
              <a:buFont typeface="+mj-lt"/>
              <a:buAutoNum type="arabicPeriod"/>
            </a:pPr>
            <a:r>
              <a:rPr lang="en-US" sz="1200" dirty="0">
                <a:solidFill>
                  <a:srgbClr val="000000"/>
                </a:solidFill>
              </a:rPr>
              <a:t>Saved </a:t>
            </a:r>
            <a:r>
              <a:rPr lang="en-US" sz="1200" dirty="0">
                <a:solidFill>
                  <a:srgbClr val="C00000"/>
                </a:solidFill>
              </a:rPr>
              <a:t>- Eph. 2:8-9</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Justified </a:t>
            </a:r>
            <a:r>
              <a:rPr lang="en-US" sz="1200" dirty="0">
                <a:solidFill>
                  <a:srgbClr val="C00000"/>
                </a:solidFill>
              </a:rPr>
              <a:t>- Romans 5:1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Forgiven </a:t>
            </a:r>
            <a:r>
              <a:rPr lang="en-US" sz="1200" dirty="0">
                <a:solidFill>
                  <a:srgbClr val="C00000"/>
                </a:solidFill>
              </a:rPr>
              <a:t>- Eph. 1:7</a:t>
            </a:r>
          </a:p>
          <a:p>
            <a:pPr marL="342900" indent="-342900" algn="l">
              <a:lnSpc>
                <a:spcPct val="150000"/>
              </a:lnSpc>
              <a:spcBef>
                <a:spcPts val="0"/>
              </a:spcBef>
              <a:buFont typeface="+mj-lt"/>
              <a:buAutoNum type="arabicPeriod"/>
            </a:pPr>
            <a:r>
              <a:rPr lang="en-US" sz="1200" dirty="0">
                <a:solidFill>
                  <a:srgbClr val="000000"/>
                </a:solidFill>
              </a:rPr>
              <a:t>Righteous </a:t>
            </a:r>
            <a:r>
              <a:rPr lang="en-US" sz="1200" dirty="0">
                <a:solidFill>
                  <a:srgbClr val="C00000"/>
                </a:solidFill>
              </a:rPr>
              <a:t>- Romans 3:22</a:t>
            </a:r>
          </a:p>
          <a:p>
            <a:pPr marL="342900" indent="-342900" algn="l">
              <a:lnSpc>
                <a:spcPct val="150000"/>
              </a:lnSpc>
              <a:spcBef>
                <a:spcPts val="0"/>
              </a:spcBef>
              <a:buFont typeface="+mj-lt"/>
              <a:buAutoNum type="arabicPeriod"/>
            </a:pPr>
            <a:r>
              <a:rPr lang="en-US" sz="1200" dirty="0">
                <a:solidFill>
                  <a:srgbClr val="000000"/>
                </a:solidFill>
              </a:rPr>
              <a:t>Eternal Life in Christ Jesus </a:t>
            </a:r>
            <a:r>
              <a:rPr lang="en-US" sz="1200" dirty="0">
                <a:solidFill>
                  <a:srgbClr val="C00000"/>
                </a:solidFill>
              </a:rPr>
              <a:t>- John 5:24</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with God </a:t>
            </a:r>
            <a:r>
              <a:rPr lang="en-US" sz="1200" dirty="0">
                <a:solidFill>
                  <a:srgbClr val="C00000"/>
                </a:solidFill>
              </a:rPr>
              <a:t>- John 14:1-3</a:t>
            </a:r>
            <a:endParaRPr lang="en-US" sz="1200" dirty="0">
              <a:solidFill>
                <a:srgbClr val="000000"/>
              </a:solidFill>
            </a:endParaRPr>
          </a:p>
        </p:txBody>
      </p:sp>
      <p:cxnSp>
        <p:nvCxnSpPr>
          <p:cNvPr id="45" name="Straight Connector 44">
            <a:extLst>
              <a:ext uri="{FF2B5EF4-FFF2-40B4-BE49-F238E27FC236}">
                <a16:creationId xmlns:a16="http://schemas.microsoft.com/office/drawing/2014/main" id="{B0763A0A-F951-BA41-A8E0-138E55C424B8}"/>
              </a:ext>
            </a:extLst>
          </p:cNvPr>
          <p:cNvCxnSpPr/>
          <p:nvPr/>
        </p:nvCxnSpPr>
        <p:spPr bwMode="auto">
          <a:xfrm>
            <a:off x="515170" y="5137172"/>
            <a:ext cx="3657355" cy="10473"/>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a:extLst>
              <a:ext uri="{FF2B5EF4-FFF2-40B4-BE49-F238E27FC236}">
                <a16:creationId xmlns:a16="http://schemas.microsoft.com/office/drawing/2014/main" id="{F424AD6E-3FBC-CC43-9726-5D255A289C07}"/>
              </a:ext>
            </a:extLst>
          </p:cNvPr>
          <p:cNvSpPr txBox="1"/>
          <p:nvPr/>
        </p:nvSpPr>
        <p:spPr>
          <a:xfrm>
            <a:off x="3069049" y="5417403"/>
            <a:ext cx="1121950" cy="830997"/>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Pray</a:t>
            </a:r>
          </a:p>
          <a:p>
            <a:pPr marL="171450" indent="-171450" algn="l">
              <a:buFont typeface="Arial" panose="020B0604020202020204" pitchFamily="34" charset="0"/>
              <a:buChar char="•"/>
            </a:pPr>
            <a:r>
              <a:rPr lang="en-US" sz="800" dirty="0">
                <a:solidFill>
                  <a:srgbClr val="000000"/>
                </a:solidFill>
              </a:rPr>
              <a:t>Sing</a:t>
            </a:r>
          </a:p>
          <a:p>
            <a:pPr marL="171450" indent="-171450" algn="l">
              <a:buFont typeface="Arial" panose="020B0604020202020204" pitchFamily="34" charset="0"/>
              <a:buChar char="•"/>
            </a:pPr>
            <a:r>
              <a:rPr lang="en-US" sz="800" dirty="0">
                <a:solidFill>
                  <a:srgbClr val="000000"/>
                </a:solidFill>
              </a:rPr>
              <a:t>Give</a:t>
            </a:r>
          </a:p>
          <a:p>
            <a:pPr marL="171450" indent="-171450" algn="l">
              <a:buFont typeface="Arial" panose="020B0604020202020204" pitchFamily="34" charset="0"/>
              <a:buChar char="•"/>
            </a:pPr>
            <a:r>
              <a:rPr lang="en-US" sz="800" dirty="0">
                <a:solidFill>
                  <a:srgbClr val="000000"/>
                </a:solidFill>
              </a:rPr>
              <a:t>Preach</a:t>
            </a:r>
          </a:p>
          <a:p>
            <a:pPr marL="171450" indent="-171450" algn="l">
              <a:buFont typeface="Arial" panose="020B0604020202020204" pitchFamily="34" charset="0"/>
              <a:buChar char="•"/>
            </a:pPr>
            <a:r>
              <a:rPr lang="en-US" sz="800" dirty="0">
                <a:solidFill>
                  <a:srgbClr val="000000"/>
                </a:solidFill>
              </a:rPr>
              <a:t>Lord’s</a:t>
            </a:r>
          </a:p>
          <a:p>
            <a:pPr marL="171450" indent="-171450" algn="l">
              <a:buFont typeface="Arial" panose="020B0604020202020204" pitchFamily="34" charset="0"/>
              <a:buChar char="•"/>
            </a:pPr>
            <a:r>
              <a:rPr lang="en-US" sz="800" dirty="0">
                <a:solidFill>
                  <a:srgbClr val="000000"/>
                </a:solidFill>
              </a:rPr>
              <a:t>Supper</a:t>
            </a:r>
          </a:p>
        </p:txBody>
      </p:sp>
      <p:sp>
        <p:nvSpPr>
          <p:cNvPr id="47" name="Right Brace 46">
            <a:extLst>
              <a:ext uri="{FF2B5EF4-FFF2-40B4-BE49-F238E27FC236}">
                <a16:creationId xmlns:a16="http://schemas.microsoft.com/office/drawing/2014/main" id="{F8D237C9-DA3A-B543-98B7-29A1011FAFFD}"/>
              </a:ext>
            </a:extLst>
          </p:cNvPr>
          <p:cNvSpPr/>
          <p:nvPr/>
        </p:nvSpPr>
        <p:spPr bwMode="auto">
          <a:xfrm rot="5400000">
            <a:off x="2204426" y="4544852"/>
            <a:ext cx="264789" cy="3367086"/>
          </a:xfrm>
          <a:prstGeom prst="rightBrace">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ahoma" pitchFamily="34" charset="0"/>
            </a:endParaRPr>
          </a:p>
        </p:txBody>
      </p:sp>
      <p:sp>
        <p:nvSpPr>
          <p:cNvPr id="48" name="TextBox 47">
            <a:extLst>
              <a:ext uri="{FF2B5EF4-FFF2-40B4-BE49-F238E27FC236}">
                <a16:creationId xmlns:a16="http://schemas.microsoft.com/office/drawing/2014/main" id="{7CE4229D-B51E-2443-9287-58335915C62E}"/>
              </a:ext>
            </a:extLst>
          </p:cNvPr>
          <p:cNvSpPr txBox="1"/>
          <p:nvPr/>
        </p:nvSpPr>
        <p:spPr>
          <a:xfrm>
            <a:off x="537062" y="5417403"/>
            <a:ext cx="2815738" cy="584775"/>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Eph. 2:8-9</a:t>
            </a:r>
          </a:p>
          <a:p>
            <a:pPr marL="171450" indent="-171450" algn="l">
              <a:buFont typeface="Arial" panose="020B0604020202020204" pitchFamily="34" charset="0"/>
              <a:buChar char="•"/>
            </a:pPr>
            <a:r>
              <a:rPr lang="en-US" sz="800" dirty="0">
                <a:solidFill>
                  <a:srgbClr val="000000"/>
                </a:solidFill>
              </a:rPr>
              <a:t>Titus 3:5</a:t>
            </a:r>
          </a:p>
          <a:p>
            <a:pPr marL="171450" indent="-171450" algn="l">
              <a:buFont typeface="Arial" panose="020B0604020202020204" pitchFamily="34" charset="0"/>
              <a:buChar char="•"/>
            </a:pPr>
            <a:r>
              <a:rPr lang="en-US" sz="800" dirty="0">
                <a:solidFill>
                  <a:srgbClr val="000000"/>
                </a:solidFill>
              </a:rPr>
              <a:t>Isa. 64:6</a:t>
            </a:r>
          </a:p>
          <a:p>
            <a:pPr marL="171450" indent="-171450" algn="l">
              <a:buFont typeface="Arial" panose="020B0604020202020204" pitchFamily="34" charset="0"/>
              <a:buChar char="•"/>
            </a:pPr>
            <a:r>
              <a:rPr lang="en-US" sz="800" dirty="0">
                <a:solidFill>
                  <a:srgbClr val="000000"/>
                </a:solidFill>
              </a:rPr>
              <a:t>Rom. 4:5</a:t>
            </a:r>
          </a:p>
        </p:txBody>
      </p:sp>
      <p:cxnSp>
        <p:nvCxnSpPr>
          <p:cNvPr id="49" name="Straight Connector 48">
            <a:extLst>
              <a:ext uri="{FF2B5EF4-FFF2-40B4-BE49-F238E27FC236}">
                <a16:creationId xmlns:a16="http://schemas.microsoft.com/office/drawing/2014/main" id="{2A3E401D-8F48-7D4E-8873-CA2A2676E3F9}"/>
              </a:ext>
            </a:extLst>
          </p:cNvPr>
          <p:cNvCxnSpPr/>
          <p:nvPr/>
        </p:nvCxnSpPr>
        <p:spPr bwMode="auto">
          <a:xfrm>
            <a:off x="22677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a:extLst>
              <a:ext uri="{FF2B5EF4-FFF2-40B4-BE49-F238E27FC236}">
                <a16:creationId xmlns:a16="http://schemas.microsoft.com/office/drawing/2014/main" id="{4E03672F-9313-B64B-95D6-92BC75419EF0}"/>
              </a:ext>
            </a:extLst>
          </p:cNvPr>
          <p:cNvCxnSpPr/>
          <p:nvPr/>
        </p:nvCxnSpPr>
        <p:spPr bwMode="auto">
          <a:xfrm>
            <a:off x="40203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B52D78FE-8540-E347-83EA-02F355BFF872}"/>
              </a:ext>
            </a:extLst>
          </p:cNvPr>
          <p:cNvCxnSpPr/>
          <p:nvPr/>
        </p:nvCxnSpPr>
        <p:spPr bwMode="auto">
          <a:xfrm>
            <a:off x="653279"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a:extLst>
              <a:ext uri="{FF2B5EF4-FFF2-40B4-BE49-F238E27FC236}">
                <a16:creationId xmlns:a16="http://schemas.microsoft.com/office/drawing/2014/main" id="{93FB103D-2194-C340-9EF6-9801722A9A02}"/>
              </a:ext>
            </a:extLst>
          </p:cNvPr>
          <p:cNvCxnSpPr/>
          <p:nvPr/>
        </p:nvCxnSpPr>
        <p:spPr bwMode="auto">
          <a:xfrm>
            <a:off x="31821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a:extLst>
              <a:ext uri="{FF2B5EF4-FFF2-40B4-BE49-F238E27FC236}">
                <a16:creationId xmlns:a16="http://schemas.microsoft.com/office/drawing/2014/main" id="{18C6489A-8586-8B47-8881-B1704164E469}"/>
              </a:ext>
            </a:extLst>
          </p:cNvPr>
          <p:cNvCxnSpPr/>
          <p:nvPr/>
        </p:nvCxnSpPr>
        <p:spPr bwMode="auto">
          <a:xfrm>
            <a:off x="14295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3">
            <a:extLst>
              <a:ext uri="{FF2B5EF4-FFF2-40B4-BE49-F238E27FC236}">
                <a16:creationId xmlns:a16="http://schemas.microsoft.com/office/drawing/2014/main" id="{80961F6E-0F71-7C44-A2E9-5B1EACB82B31}"/>
              </a:ext>
            </a:extLst>
          </p:cNvPr>
          <p:cNvSpPr txBox="1"/>
          <p:nvPr/>
        </p:nvSpPr>
        <p:spPr>
          <a:xfrm>
            <a:off x="515166" y="6400799"/>
            <a:ext cx="3657355" cy="276999"/>
          </a:xfrm>
          <a:prstGeom prst="rect">
            <a:avLst/>
          </a:prstGeom>
          <a:noFill/>
        </p:spPr>
        <p:txBody>
          <a:bodyPr wrap="square" rtlCol="0">
            <a:spAutoFit/>
          </a:bodyPr>
          <a:lstStyle/>
          <a:p>
            <a:r>
              <a:rPr lang="en-US" sz="1200" dirty="0">
                <a:solidFill>
                  <a:srgbClr val="000000"/>
                </a:solidFill>
              </a:rPr>
              <a:t>100% GOOD CONDUCT</a:t>
            </a:r>
          </a:p>
        </p:txBody>
      </p:sp>
      <p:sp>
        <p:nvSpPr>
          <p:cNvPr id="55" name="&quot;No&quot; Symbol 54">
            <a:extLst>
              <a:ext uri="{FF2B5EF4-FFF2-40B4-BE49-F238E27FC236}">
                <a16:creationId xmlns:a16="http://schemas.microsoft.com/office/drawing/2014/main" id="{23835C6A-97FD-414E-83B6-59494F4DF1A8}"/>
              </a:ext>
            </a:extLst>
          </p:cNvPr>
          <p:cNvSpPr/>
          <p:nvPr/>
        </p:nvSpPr>
        <p:spPr bwMode="auto">
          <a:xfrm>
            <a:off x="1402835" y="4800600"/>
            <a:ext cx="1905000" cy="1905000"/>
          </a:xfrm>
          <a:prstGeom prst="noSmoking">
            <a:avLst/>
          </a:prstGeom>
          <a:solidFill>
            <a:srgbClr val="C00000">
              <a:alpha val="65000"/>
            </a:srgbClr>
          </a:solidFill>
          <a:ln w="762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cxnSp>
        <p:nvCxnSpPr>
          <p:cNvPr id="56" name="Straight Connector 55">
            <a:extLst>
              <a:ext uri="{FF2B5EF4-FFF2-40B4-BE49-F238E27FC236}">
                <a16:creationId xmlns:a16="http://schemas.microsoft.com/office/drawing/2014/main" id="{CD107937-67BD-1B4B-A270-33C4B91C388D}"/>
              </a:ext>
            </a:extLst>
          </p:cNvPr>
          <p:cNvCxnSpPr>
            <a:endCxn id="40" idx="2"/>
          </p:cNvCxnSpPr>
          <p:nvPr/>
        </p:nvCxnSpPr>
        <p:spPr bwMode="auto">
          <a:xfrm flipV="1">
            <a:off x="6095997" y="914400"/>
            <a:ext cx="3" cy="704658"/>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ectangle 56">
            <a:extLst>
              <a:ext uri="{FF2B5EF4-FFF2-40B4-BE49-F238E27FC236}">
                <a16:creationId xmlns:a16="http://schemas.microsoft.com/office/drawing/2014/main" id="{5055C418-8E08-5847-A488-F2535FFE0D2D}"/>
              </a:ext>
            </a:extLst>
          </p:cNvPr>
          <p:cNvSpPr/>
          <p:nvPr/>
        </p:nvSpPr>
        <p:spPr>
          <a:xfrm>
            <a:off x="5704320" y="1295400"/>
            <a:ext cx="772680"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23" name="Rectangle 22"/>
          <p:cNvSpPr/>
          <p:nvPr/>
        </p:nvSpPr>
        <p:spPr bwMode="auto">
          <a:xfrm>
            <a:off x="-1" y="0"/>
            <a:ext cx="12191989"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I am not ashamed of the </a:t>
            </a:r>
            <a:r>
              <a:rPr lang="en-US" sz="3600" dirty="0">
                <a:solidFill>
                  <a:srgbClr val="000000"/>
                </a:solidFill>
              </a:rPr>
              <a:t>gospel</a:t>
            </a:r>
            <a:r>
              <a:rPr lang="en-US" sz="3600" dirty="0">
                <a:solidFill>
                  <a:srgbClr val="C00000"/>
                </a:solidFill>
              </a:rPr>
              <a:t> of Christ: for it is the power of God unto salvation to every one that believeth; to the Jew first, and also to the Greek. </a:t>
            </a:r>
          </a:p>
          <a:p>
            <a:endParaRPr lang="en-US" sz="3600" dirty="0">
              <a:solidFill>
                <a:srgbClr val="C00000"/>
              </a:solidFill>
            </a:endParaRPr>
          </a:p>
          <a:p>
            <a:pPr algn="r"/>
            <a:r>
              <a:rPr lang="en-US" sz="3600" dirty="0">
                <a:solidFill>
                  <a:srgbClr val="C00000"/>
                </a:solidFill>
              </a:rPr>
              <a:t>Romans 1:16</a:t>
            </a:r>
          </a:p>
        </p:txBody>
      </p:sp>
      <p:sp>
        <p:nvSpPr>
          <p:cNvPr id="26" name="Rectangle 25"/>
          <p:cNvSpPr/>
          <p:nvPr/>
        </p:nvSpPr>
        <p:spPr bwMode="auto">
          <a:xfrm>
            <a:off x="0" y="0"/>
            <a:ext cx="12191999"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(1) Moreover, brethren, I declare unto you </a:t>
            </a:r>
            <a:r>
              <a:rPr lang="en-US" sz="3600" dirty="0">
                <a:solidFill>
                  <a:srgbClr val="000000"/>
                </a:solidFill>
              </a:rPr>
              <a:t>the gospel </a:t>
            </a:r>
            <a:r>
              <a:rPr lang="en-US" sz="3600" dirty="0">
                <a:solidFill>
                  <a:srgbClr val="C00000"/>
                </a:solidFill>
              </a:rPr>
              <a:t>which I preached unto you, which also ye have received, and wherein ye stand;</a:t>
            </a:r>
          </a:p>
          <a:p>
            <a:endParaRPr lang="en-US" sz="3600" dirty="0">
              <a:solidFill>
                <a:srgbClr val="C00000"/>
              </a:solidFill>
            </a:endParaRPr>
          </a:p>
          <a:p>
            <a:r>
              <a:rPr lang="en-US" sz="3600" dirty="0">
                <a:solidFill>
                  <a:srgbClr val="C00000"/>
                </a:solidFill>
              </a:rPr>
              <a:t>(2) By which also ye are saved, if ye keep in memory what I preached unto you, unless ye have believed in vain.</a:t>
            </a:r>
          </a:p>
          <a:p>
            <a:endParaRPr lang="en-US" sz="3600" dirty="0">
              <a:solidFill>
                <a:srgbClr val="C00000"/>
              </a:solidFill>
            </a:endParaRPr>
          </a:p>
          <a:p>
            <a:pPr algn="r"/>
            <a:r>
              <a:rPr lang="en-US" sz="3600" dirty="0">
                <a:solidFill>
                  <a:srgbClr val="C00000"/>
                </a:solidFill>
              </a:rPr>
              <a:t>I Corinthians 15:1-2</a:t>
            </a:r>
          </a:p>
        </p:txBody>
      </p:sp>
      <p:sp>
        <p:nvSpPr>
          <p:cNvPr id="27" name="Rectangle 26"/>
          <p:cNvSpPr/>
          <p:nvPr/>
        </p:nvSpPr>
        <p:spPr bwMode="auto">
          <a:xfrm>
            <a:off x="-5339" y="-652"/>
            <a:ext cx="12191997" cy="6858652"/>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 For I delivered unto you first of all that which I also received, how that Christ </a:t>
            </a:r>
            <a:r>
              <a:rPr lang="en-US" sz="3600" dirty="0">
                <a:solidFill>
                  <a:srgbClr val="000000"/>
                </a:solidFill>
              </a:rPr>
              <a:t>died</a:t>
            </a:r>
            <a:r>
              <a:rPr lang="en-US" sz="3600" dirty="0">
                <a:solidFill>
                  <a:srgbClr val="C00000"/>
                </a:solidFill>
              </a:rPr>
              <a:t> for our sins according to the scriptures;</a:t>
            </a:r>
          </a:p>
          <a:p>
            <a:endParaRPr lang="en-US" sz="3600" dirty="0">
              <a:solidFill>
                <a:srgbClr val="C00000"/>
              </a:solidFill>
            </a:endParaRPr>
          </a:p>
          <a:p>
            <a:r>
              <a:rPr lang="en-US" sz="3600" dirty="0">
                <a:solidFill>
                  <a:srgbClr val="C00000"/>
                </a:solidFill>
              </a:rPr>
              <a:t>(4) And that he was </a:t>
            </a:r>
            <a:r>
              <a:rPr lang="en-US" sz="3600" dirty="0">
                <a:solidFill>
                  <a:srgbClr val="000000"/>
                </a:solidFill>
              </a:rPr>
              <a:t>buried</a:t>
            </a:r>
            <a:r>
              <a:rPr lang="en-US" sz="3600" dirty="0">
                <a:solidFill>
                  <a:srgbClr val="C00000"/>
                </a:solidFill>
              </a:rPr>
              <a:t>, and that he </a:t>
            </a:r>
            <a:r>
              <a:rPr lang="en-US" sz="3600" dirty="0">
                <a:solidFill>
                  <a:srgbClr val="000000"/>
                </a:solidFill>
              </a:rPr>
              <a:t>rose</a:t>
            </a:r>
            <a:r>
              <a:rPr lang="en-US" sz="3600" dirty="0">
                <a:solidFill>
                  <a:srgbClr val="C00000"/>
                </a:solidFill>
              </a:rPr>
              <a:t> again the third day according to the scriptures</a:t>
            </a:r>
          </a:p>
          <a:p>
            <a:endParaRPr lang="en-US" sz="3600" dirty="0">
              <a:solidFill>
                <a:srgbClr val="C00000"/>
              </a:solidFill>
            </a:endParaRPr>
          </a:p>
          <a:p>
            <a:pPr algn="r"/>
            <a:r>
              <a:rPr lang="en-US" sz="3600" dirty="0">
                <a:solidFill>
                  <a:srgbClr val="C00000"/>
                </a:solidFill>
              </a:rPr>
              <a:t>I Corinthians 15:3-4</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1000"/>
                                        <p:tgtEl>
                                          <p:spTgt spid="18">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200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1000"/>
                                        <p:tgtEl>
                                          <p:spTgt spid="2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2000"/>
                                  </p:stCondLst>
                                  <p:childTnLst>
                                    <p:animEffect transition="out" filter="fade">
                                      <p:cBhvr>
                                        <p:cTn id="15" dur="1000"/>
                                        <p:tgtEl>
                                          <p:spTgt spid="23"/>
                                        </p:tgtEl>
                                      </p:cBhvr>
                                    </p:animEffect>
                                    <p:set>
                                      <p:cBhvr>
                                        <p:cTn id="16" dur="1" fill="hold">
                                          <p:stCondLst>
                                            <p:cond delay="999"/>
                                          </p:stCondLst>
                                        </p:cTn>
                                        <p:tgtEl>
                                          <p:spTgt spid="23"/>
                                        </p:tgtEl>
                                        <p:attrNameLst>
                                          <p:attrName>style.visibility</p:attrName>
                                        </p:attrNameLst>
                                      </p:cBhvr>
                                      <p:to>
                                        <p:strVal val="hidden"/>
                                      </p:to>
                                    </p:set>
                                  </p:childTnLst>
                                </p:cTn>
                              </p:par>
                            </p:childTnLst>
                          </p:cTn>
                        </p:par>
                        <p:par>
                          <p:cTn id="17" fill="hold">
                            <p:stCondLst>
                              <p:cond delay="3000"/>
                            </p:stCondLst>
                            <p:childTnLst>
                              <p:par>
                                <p:cTn id="18" presetID="10" presetClass="entr" presetSubtype="0" fill="hold" nodeType="afterEffect">
                                  <p:stCondLst>
                                    <p:cond delay="0"/>
                                  </p:stCondLst>
                                  <p:childTnLst>
                                    <p:set>
                                      <p:cBhvr>
                                        <p:cTn id="19" dur="1" fill="hold">
                                          <p:stCondLst>
                                            <p:cond delay="0"/>
                                          </p:stCondLst>
                                        </p:cTn>
                                        <p:tgtEl>
                                          <p:spTgt spid="18">
                                            <p:txEl>
                                              <p:pRg st="1" end="1"/>
                                            </p:txEl>
                                          </p:spTgt>
                                        </p:tgtEl>
                                        <p:attrNameLst>
                                          <p:attrName>style.visibility</p:attrName>
                                        </p:attrNameLst>
                                      </p:cBhvr>
                                      <p:to>
                                        <p:strVal val="visible"/>
                                      </p:to>
                                    </p:set>
                                    <p:animEffect transition="in" filter="fade">
                                      <p:cBhvr>
                                        <p:cTn id="20" dur="1000"/>
                                        <p:tgtEl>
                                          <p:spTgt spid="1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200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200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1000"/>
                                        <p:tgtEl>
                                          <p:spTgt spid="27"/>
                                        </p:tgtEl>
                                      </p:cBhvr>
                                    </p:animEffect>
                                  </p:childTnLst>
                                </p:cTn>
                              </p:par>
                            </p:childTnLst>
                          </p:cTn>
                        </p:par>
                        <p:par>
                          <p:cTn id="31" fill="hold">
                            <p:stCondLst>
                              <p:cond delay="3000"/>
                            </p:stCondLst>
                            <p:childTnLst>
                              <p:par>
                                <p:cTn id="32" presetID="10" presetClass="exit" presetSubtype="0" fill="hold" grpId="1" nodeType="afterEffect">
                                  <p:stCondLst>
                                    <p:cond delay="0"/>
                                  </p:stCondLst>
                                  <p:childTnLst>
                                    <p:animEffect transition="out" filter="fade">
                                      <p:cBhvr>
                                        <p:cTn id="33" dur="1000"/>
                                        <p:tgtEl>
                                          <p:spTgt spid="26"/>
                                        </p:tgtEl>
                                      </p:cBhvr>
                                    </p:animEffect>
                                    <p:set>
                                      <p:cBhvr>
                                        <p:cTn id="34" dur="1" fill="hold">
                                          <p:stCondLst>
                                            <p:cond delay="999"/>
                                          </p:stCondLst>
                                        </p:cTn>
                                        <p:tgtEl>
                                          <p:spTgt spid="2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2000"/>
                                  </p:stCondLst>
                                  <p:childTnLst>
                                    <p:animEffect transition="out" filter="fade">
                                      <p:cBhvr>
                                        <p:cTn id="38" dur="1000"/>
                                        <p:tgtEl>
                                          <p:spTgt spid="27"/>
                                        </p:tgtEl>
                                      </p:cBhvr>
                                    </p:animEffect>
                                    <p:set>
                                      <p:cBhvr>
                                        <p:cTn id="39" dur="1" fill="hold">
                                          <p:stCondLst>
                                            <p:cond delay="999"/>
                                          </p:stCondLst>
                                        </p:cTn>
                                        <p:tgtEl>
                                          <p:spTgt spid="27"/>
                                        </p:tgtEl>
                                        <p:attrNameLst>
                                          <p:attrName>style.visibility</p:attrName>
                                        </p:attrNameLst>
                                      </p:cBhvr>
                                      <p:to>
                                        <p:strVal val="hidden"/>
                                      </p:to>
                                    </p:set>
                                  </p:childTnLst>
                                </p:cTn>
                              </p:par>
                            </p:childTnLst>
                          </p:cTn>
                        </p:par>
                        <p:par>
                          <p:cTn id="40" fill="hold">
                            <p:stCondLst>
                              <p:cond delay="3000"/>
                            </p:stCondLst>
                            <p:childTnLst>
                              <p:par>
                                <p:cTn id="41" presetID="10" presetClass="entr" presetSubtype="0" fill="hold" nodeType="afterEffect">
                                  <p:stCondLst>
                                    <p:cond delay="2000"/>
                                  </p:stCondLst>
                                  <p:childTnLst>
                                    <p:set>
                                      <p:cBhvr>
                                        <p:cTn id="42" dur="1" fill="hold">
                                          <p:stCondLst>
                                            <p:cond delay="0"/>
                                          </p:stCondLst>
                                        </p:cTn>
                                        <p:tgtEl>
                                          <p:spTgt spid="18">
                                            <p:txEl>
                                              <p:pRg st="2" end="2"/>
                                            </p:txEl>
                                          </p:spTgt>
                                        </p:tgtEl>
                                        <p:attrNameLst>
                                          <p:attrName>style.visibility</p:attrName>
                                        </p:attrNameLst>
                                      </p:cBhvr>
                                      <p:to>
                                        <p:strVal val="visible"/>
                                      </p:to>
                                    </p:set>
                                    <p:animEffect transition="in" filter="fade">
                                      <p:cBhvr>
                                        <p:cTn id="43" dur="1000"/>
                                        <p:tgtEl>
                                          <p:spTgt spid="18">
                                            <p:txEl>
                                              <p:pRg st="2" end="2"/>
                                            </p:txEl>
                                          </p:spTgt>
                                        </p:tgtEl>
                                      </p:cBhvr>
                                    </p:animEffect>
                                  </p:childTnLst>
                                </p:cTn>
                              </p:par>
                            </p:childTnLst>
                          </p:cTn>
                        </p:par>
                        <p:par>
                          <p:cTn id="44" fill="hold">
                            <p:stCondLst>
                              <p:cond delay="6000"/>
                            </p:stCondLst>
                            <p:childTnLst>
                              <p:par>
                                <p:cTn id="45" presetID="10" presetClass="entr" presetSubtype="0" fill="hold" nodeType="afterEffect">
                                  <p:stCondLst>
                                    <p:cond delay="0"/>
                                  </p:stCondLst>
                                  <p:childTnLst>
                                    <p:set>
                                      <p:cBhvr>
                                        <p:cTn id="46" dur="1" fill="hold">
                                          <p:stCondLst>
                                            <p:cond delay="0"/>
                                          </p:stCondLst>
                                        </p:cTn>
                                        <p:tgtEl>
                                          <p:spTgt spid="18">
                                            <p:txEl>
                                              <p:pRg st="3" end="3"/>
                                            </p:txEl>
                                          </p:spTgt>
                                        </p:tgtEl>
                                        <p:attrNameLst>
                                          <p:attrName>style.visibility</p:attrName>
                                        </p:attrNameLst>
                                      </p:cBhvr>
                                      <p:to>
                                        <p:strVal val="visible"/>
                                      </p:to>
                                    </p:set>
                                    <p:animEffect transition="in" filter="fade">
                                      <p:cBhvr>
                                        <p:cTn id="47" dur="1000"/>
                                        <p:tgtEl>
                                          <p:spTgt spid="18">
                                            <p:txEl>
                                              <p:pRg st="3" end="3"/>
                                            </p:txEl>
                                          </p:spTgt>
                                        </p:tgtEl>
                                      </p:cBhvr>
                                    </p:animEffect>
                                  </p:childTnLst>
                                </p:cTn>
                              </p:par>
                            </p:childTnLst>
                          </p:cTn>
                        </p:par>
                        <p:par>
                          <p:cTn id="48" fill="hold">
                            <p:stCondLst>
                              <p:cond delay="7000"/>
                            </p:stCondLst>
                            <p:childTnLst>
                              <p:par>
                                <p:cTn id="49" presetID="10" presetClass="entr" presetSubtype="0" fill="hold" nodeType="afterEffect">
                                  <p:stCondLst>
                                    <p:cond delay="0"/>
                                  </p:stCondLst>
                                  <p:childTnLst>
                                    <p:set>
                                      <p:cBhvr>
                                        <p:cTn id="50" dur="1" fill="hold">
                                          <p:stCondLst>
                                            <p:cond delay="0"/>
                                          </p:stCondLst>
                                        </p:cTn>
                                        <p:tgtEl>
                                          <p:spTgt spid="18">
                                            <p:txEl>
                                              <p:pRg st="4" end="4"/>
                                            </p:txEl>
                                          </p:spTgt>
                                        </p:tgtEl>
                                        <p:attrNameLst>
                                          <p:attrName>style.visibility</p:attrName>
                                        </p:attrNameLst>
                                      </p:cBhvr>
                                      <p:to>
                                        <p:strVal val="visible"/>
                                      </p:to>
                                    </p:set>
                                    <p:animEffect transition="in" filter="fade">
                                      <p:cBhvr>
                                        <p:cTn id="51" dur="1000"/>
                                        <p:tgtEl>
                                          <p:spTgt spid="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6" grpId="0" animBg="1"/>
      <p:bldP spid="26" grpId="1" animBg="1"/>
      <p:bldP spid="27" grpId="0" animBg="1"/>
      <p:bldP spid="2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4419600" y="2438400"/>
            <a:ext cx="1752600" cy="1601451"/>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buFont typeface="Arial" pitchFamily="34" charset="0"/>
              <a:buChar char="•"/>
            </a:pPr>
            <a:r>
              <a:rPr lang="en-US" sz="1600" dirty="0">
                <a:solidFill>
                  <a:srgbClr val="000000"/>
                </a:solidFill>
              </a:rPr>
              <a:t> Gen. 3:21</a:t>
            </a:r>
          </a:p>
          <a:p>
            <a:pPr algn="l">
              <a:buFont typeface="Arial" pitchFamily="34" charset="0"/>
              <a:buChar char="•"/>
            </a:pPr>
            <a:r>
              <a:rPr lang="en-US" sz="1600" dirty="0">
                <a:solidFill>
                  <a:srgbClr val="000000"/>
                </a:solidFill>
              </a:rPr>
              <a:t> Gen. 22:1-4</a:t>
            </a:r>
          </a:p>
          <a:p>
            <a:pPr algn="l">
              <a:buFont typeface="Arial" pitchFamily="34" charset="0"/>
              <a:buChar char="•"/>
            </a:pPr>
            <a:r>
              <a:rPr lang="en-US" sz="1600" dirty="0">
                <a:solidFill>
                  <a:srgbClr val="000000"/>
                </a:solidFill>
              </a:rPr>
              <a:t> Exodus 12</a:t>
            </a:r>
          </a:p>
          <a:p>
            <a:pPr algn="l">
              <a:buFont typeface="Arial" pitchFamily="34" charset="0"/>
              <a:buChar char="•"/>
            </a:pPr>
            <a:r>
              <a:rPr lang="en-US" sz="1600" dirty="0">
                <a:solidFill>
                  <a:srgbClr val="000000"/>
                </a:solidFill>
              </a:rPr>
              <a:t> Isa. 53:7</a:t>
            </a:r>
          </a:p>
          <a:p>
            <a:pPr algn="l">
              <a:buFont typeface="Arial" pitchFamily="34" charset="0"/>
              <a:buChar char="•"/>
            </a:pPr>
            <a:r>
              <a:rPr lang="en-US" sz="1600" dirty="0">
                <a:solidFill>
                  <a:srgbClr val="000000"/>
                </a:solidFill>
              </a:rPr>
              <a:t> Heb. 9:12</a:t>
            </a:r>
          </a:p>
        </p:txBody>
      </p:sp>
      <p:sp>
        <p:nvSpPr>
          <p:cNvPr id="30" name="TextBox 29">
            <a:extLst>
              <a:ext uri="{FF2B5EF4-FFF2-40B4-BE49-F238E27FC236}">
                <a16:creationId xmlns:a16="http://schemas.microsoft.com/office/drawing/2014/main" id="{39F5025D-E9AA-E244-AB8F-D63ECBD655A8}"/>
              </a:ext>
            </a:extLst>
          </p:cNvPr>
          <p:cNvSpPr txBox="1"/>
          <p:nvPr/>
        </p:nvSpPr>
        <p:spPr>
          <a:xfrm>
            <a:off x="3657600" y="152400"/>
            <a:ext cx="1306084" cy="369332"/>
          </a:xfrm>
          <a:prstGeom prst="rect">
            <a:avLst/>
          </a:prstGeom>
          <a:noFill/>
        </p:spPr>
        <p:txBody>
          <a:bodyPr wrap="square" rtlCol="0">
            <a:spAutoFit/>
          </a:bodyPr>
          <a:lstStyle/>
          <a:p>
            <a:pPr algn="l"/>
            <a:r>
              <a:rPr lang="en-US" u="sng" dirty="0">
                <a:solidFill>
                  <a:srgbClr val="000000"/>
                </a:solidFill>
              </a:rPr>
              <a:t>GOSPEL</a:t>
            </a:r>
            <a:endParaRPr lang="en-US" dirty="0">
              <a:solidFill>
                <a:srgbClr val="000000"/>
              </a:solidFill>
            </a:endParaRPr>
          </a:p>
        </p:txBody>
      </p:sp>
      <p:sp>
        <p:nvSpPr>
          <p:cNvPr id="31" name="Rectangle 30">
            <a:extLst>
              <a:ext uri="{FF2B5EF4-FFF2-40B4-BE49-F238E27FC236}">
                <a16:creationId xmlns:a16="http://schemas.microsoft.com/office/drawing/2014/main" id="{2654F28B-495B-C24E-84B3-EA9BAA4AF985}"/>
              </a:ext>
            </a:extLst>
          </p:cNvPr>
          <p:cNvSpPr/>
          <p:nvPr/>
        </p:nvSpPr>
        <p:spPr bwMode="auto">
          <a:xfrm>
            <a:off x="3733800" y="457200"/>
            <a:ext cx="2351511" cy="971239"/>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sz="1200" dirty="0">
                <a:solidFill>
                  <a:srgbClr val="000000"/>
                </a:solidFill>
              </a:rPr>
              <a:t>Rom. 1:16</a:t>
            </a:r>
          </a:p>
          <a:p>
            <a:pPr algn="l"/>
            <a:r>
              <a:rPr lang="en-US" sz="1200" dirty="0">
                <a:solidFill>
                  <a:srgbClr val="000000"/>
                </a:solidFill>
              </a:rPr>
              <a:t>I. Cor. 15:1-4</a:t>
            </a:r>
          </a:p>
          <a:p>
            <a:pPr marL="635000" indent="-342900" algn="l">
              <a:buAutoNum type="alphaLcPeriod"/>
            </a:pPr>
            <a:r>
              <a:rPr lang="en-US" sz="1200" dirty="0">
                <a:solidFill>
                  <a:srgbClr val="000000"/>
                </a:solidFill>
              </a:rPr>
              <a:t>Death</a:t>
            </a:r>
          </a:p>
          <a:p>
            <a:pPr marL="635000" indent="-342900" algn="l">
              <a:buAutoNum type="alphaLcPeriod"/>
            </a:pPr>
            <a:r>
              <a:rPr lang="en-US" sz="1200" dirty="0">
                <a:solidFill>
                  <a:srgbClr val="000000"/>
                </a:solidFill>
              </a:rPr>
              <a:t>Burial </a:t>
            </a:r>
          </a:p>
          <a:p>
            <a:pPr marL="635000" indent="-342900" algn="l">
              <a:buAutoNum type="alphaLcPeriod"/>
            </a:pPr>
            <a:r>
              <a:rPr lang="en-US" sz="1200" dirty="0">
                <a:solidFill>
                  <a:srgbClr val="000000"/>
                </a:solidFill>
              </a:rPr>
              <a:t>Resurrection</a:t>
            </a:r>
          </a:p>
        </p:txBody>
      </p:sp>
      <p:sp>
        <p:nvSpPr>
          <p:cNvPr id="32" name="TextBox 31">
            <a:extLst>
              <a:ext uri="{FF2B5EF4-FFF2-40B4-BE49-F238E27FC236}">
                <a16:creationId xmlns:a16="http://schemas.microsoft.com/office/drawing/2014/main" id="{077E7B52-7A73-1446-8A44-503A78018936}"/>
              </a:ext>
            </a:extLst>
          </p:cNvPr>
          <p:cNvSpPr txBox="1"/>
          <p:nvPr/>
        </p:nvSpPr>
        <p:spPr>
          <a:xfrm>
            <a:off x="228600" y="4876800"/>
            <a:ext cx="849357" cy="246221"/>
          </a:xfrm>
          <a:prstGeom prst="rect">
            <a:avLst/>
          </a:prstGeom>
          <a:noFill/>
        </p:spPr>
        <p:txBody>
          <a:bodyPr wrap="square" rtlCol="0">
            <a:spAutoFit/>
          </a:bodyPr>
          <a:lstStyle/>
          <a:p>
            <a:r>
              <a:rPr lang="en-US" sz="1000" dirty="0">
                <a:solidFill>
                  <a:srgbClr val="000000"/>
                </a:solidFill>
              </a:rPr>
              <a:t>Love</a:t>
            </a:r>
          </a:p>
        </p:txBody>
      </p:sp>
      <p:sp>
        <p:nvSpPr>
          <p:cNvPr id="33" name="TextBox 32">
            <a:extLst>
              <a:ext uri="{FF2B5EF4-FFF2-40B4-BE49-F238E27FC236}">
                <a16:creationId xmlns:a16="http://schemas.microsoft.com/office/drawing/2014/main" id="{BC775F92-531B-BE49-A45C-73CD3DDB81E6}"/>
              </a:ext>
            </a:extLst>
          </p:cNvPr>
          <p:cNvSpPr txBox="1"/>
          <p:nvPr/>
        </p:nvSpPr>
        <p:spPr>
          <a:xfrm>
            <a:off x="1045639" y="4881175"/>
            <a:ext cx="794318" cy="246221"/>
          </a:xfrm>
          <a:prstGeom prst="rect">
            <a:avLst/>
          </a:prstGeom>
          <a:noFill/>
        </p:spPr>
        <p:txBody>
          <a:bodyPr wrap="square" rtlCol="0">
            <a:spAutoFit/>
          </a:bodyPr>
          <a:lstStyle/>
          <a:p>
            <a:r>
              <a:rPr lang="en-US" sz="1000" dirty="0">
                <a:solidFill>
                  <a:srgbClr val="000000"/>
                </a:solidFill>
              </a:rPr>
              <a:t>Baptism</a:t>
            </a:r>
          </a:p>
        </p:txBody>
      </p:sp>
      <p:sp>
        <p:nvSpPr>
          <p:cNvPr id="34" name="TextBox 33">
            <a:extLst>
              <a:ext uri="{FF2B5EF4-FFF2-40B4-BE49-F238E27FC236}">
                <a16:creationId xmlns:a16="http://schemas.microsoft.com/office/drawing/2014/main" id="{F89778EF-1D1E-8F4C-8E6D-49E4ADBC32D4}"/>
              </a:ext>
            </a:extLst>
          </p:cNvPr>
          <p:cNvSpPr txBox="1"/>
          <p:nvPr/>
        </p:nvSpPr>
        <p:spPr>
          <a:xfrm>
            <a:off x="1917500" y="4876800"/>
            <a:ext cx="683113" cy="246221"/>
          </a:xfrm>
          <a:prstGeom prst="rect">
            <a:avLst/>
          </a:prstGeom>
          <a:noFill/>
        </p:spPr>
        <p:txBody>
          <a:bodyPr wrap="square" rtlCol="0">
            <a:spAutoFit/>
          </a:bodyPr>
          <a:lstStyle/>
          <a:p>
            <a:r>
              <a:rPr lang="en-US" sz="1000" dirty="0">
                <a:solidFill>
                  <a:srgbClr val="000000"/>
                </a:solidFill>
              </a:rPr>
              <a:t>Church</a:t>
            </a:r>
          </a:p>
        </p:txBody>
      </p:sp>
      <p:sp>
        <p:nvSpPr>
          <p:cNvPr id="35" name="TextBox 34">
            <a:extLst>
              <a:ext uri="{FF2B5EF4-FFF2-40B4-BE49-F238E27FC236}">
                <a16:creationId xmlns:a16="http://schemas.microsoft.com/office/drawing/2014/main" id="{CB572D00-F878-1B49-B22B-EA10B9F89AAF}"/>
              </a:ext>
            </a:extLst>
          </p:cNvPr>
          <p:cNvSpPr txBox="1"/>
          <p:nvPr/>
        </p:nvSpPr>
        <p:spPr>
          <a:xfrm>
            <a:off x="2701002" y="4876800"/>
            <a:ext cx="914400" cy="246221"/>
          </a:xfrm>
          <a:prstGeom prst="rect">
            <a:avLst/>
          </a:prstGeom>
          <a:noFill/>
        </p:spPr>
        <p:txBody>
          <a:bodyPr wrap="square" rtlCol="0">
            <a:spAutoFit/>
          </a:bodyPr>
          <a:lstStyle/>
          <a:p>
            <a:r>
              <a:rPr lang="en-US" sz="1000" dirty="0">
                <a:solidFill>
                  <a:srgbClr val="000000"/>
                </a:solidFill>
              </a:rPr>
              <a:t>Worship</a:t>
            </a:r>
          </a:p>
        </p:txBody>
      </p:sp>
      <p:sp>
        <p:nvSpPr>
          <p:cNvPr id="36" name="TextBox 35">
            <a:extLst>
              <a:ext uri="{FF2B5EF4-FFF2-40B4-BE49-F238E27FC236}">
                <a16:creationId xmlns:a16="http://schemas.microsoft.com/office/drawing/2014/main" id="{8B26B2C2-E768-204A-A6F9-81D2702090AF}"/>
              </a:ext>
            </a:extLst>
          </p:cNvPr>
          <p:cNvSpPr txBox="1"/>
          <p:nvPr/>
        </p:nvSpPr>
        <p:spPr>
          <a:xfrm>
            <a:off x="3542012" y="4876800"/>
            <a:ext cx="917083" cy="246221"/>
          </a:xfrm>
          <a:prstGeom prst="rect">
            <a:avLst/>
          </a:prstGeom>
          <a:noFill/>
        </p:spPr>
        <p:txBody>
          <a:bodyPr wrap="square" rtlCol="0">
            <a:spAutoFit/>
          </a:bodyPr>
          <a:lstStyle/>
          <a:p>
            <a:r>
              <a:rPr lang="en-US" sz="1000" dirty="0">
                <a:solidFill>
                  <a:srgbClr val="000000"/>
                </a:solidFill>
              </a:rPr>
              <a:t>Service</a:t>
            </a:r>
          </a:p>
        </p:txBody>
      </p:sp>
      <p:sp>
        <p:nvSpPr>
          <p:cNvPr id="37" name="TextBox 36">
            <a:extLst>
              <a:ext uri="{FF2B5EF4-FFF2-40B4-BE49-F238E27FC236}">
                <a16:creationId xmlns:a16="http://schemas.microsoft.com/office/drawing/2014/main" id="{3AEAC71D-7F3C-B249-A288-75FBE625CDF1}"/>
              </a:ext>
            </a:extLst>
          </p:cNvPr>
          <p:cNvSpPr txBox="1"/>
          <p:nvPr/>
        </p:nvSpPr>
        <p:spPr>
          <a:xfrm>
            <a:off x="-2" y="1773248"/>
            <a:ext cx="6095999" cy="584775"/>
          </a:xfrm>
          <a:prstGeom prst="rect">
            <a:avLst/>
          </a:prstGeom>
          <a:noFill/>
        </p:spPr>
        <p:txBody>
          <a:bodyPr wrap="square" rtlCol="0">
            <a:spAutoFit/>
          </a:bodyPr>
          <a:lstStyle/>
          <a:p>
            <a:r>
              <a:rPr lang="en-US" sz="3200" u="sng" dirty="0">
                <a:solidFill>
                  <a:srgbClr val="000000"/>
                </a:solidFill>
              </a:rPr>
              <a:t>No Relationship</a:t>
            </a:r>
            <a:endParaRPr lang="en-US" sz="3200" dirty="0">
              <a:solidFill>
                <a:srgbClr val="000000"/>
              </a:solidFill>
            </a:endParaRPr>
          </a:p>
        </p:txBody>
      </p:sp>
      <p:sp>
        <p:nvSpPr>
          <p:cNvPr id="38" name="TextBox 37">
            <a:extLst>
              <a:ext uri="{FF2B5EF4-FFF2-40B4-BE49-F238E27FC236}">
                <a16:creationId xmlns:a16="http://schemas.microsoft.com/office/drawing/2014/main" id="{661488D4-61EC-7B47-BE5D-211C3DE99898}"/>
              </a:ext>
            </a:extLst>
          </p:cNvPr>
          <p:cNvSpPr txBox="1"/>
          <p:nvPr/>
        </p:nvSpPr>
        <p:spPr>
          <a:xfrm>
            <a:off x="6095999" y="1777425"/>
            <a:ext cx="6095999" cy="584775"/>
          </a:xfrm>
          <a:prstGeom prst="rect">
            <a:avLst/>
          </a:prstGeom>
          <a:noFill/>
        </p:spPr>
        <p:txBody>
          <a:bodyPr wrap="square" rtlCol="0">
            <a:spAutoFit/>
          </a:bodyPr>
          <a:lstStyle/>
          <a:p>
            <a:r>
              <a:rPr lang="en-US" sz="3200" u="sng" dirty="0">
                <a:solidFill>
                  <a:srgbClr val="000000"/>
                </a:solidFill>
              </a:rPr>
              <a:t>Relationship</a:t>
            </a:r>
            <a:endParaRPr lang="en-US" sz="3200" dirty="0">
              <a:solidFill>
                <a:srgbClr val="000000"/>
              </a:solidFill>
            </a:endParaRPr>
          </a:p>
        </p:txBody>
      </p:sp>
      <p:sp>
        <p:nvSpPr>
          <p:cNvPr id="39" name="Rectangle 38">
            <a:extLst>
              <a:ext uri="{FF2B5EF4-FFF2-40B4-BE49-F238E27FC236}">
                <a16:creationId xmlns:a16="http://schemas.microsoft.com/office/drawing/2014/main" id="{9F2BB53D-34F9-4547-B880-9F515339B470}"/>
              </a:ext>
            </a:extLst>
          </p:cNvPr>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40" name="Straight Connector 39">
            <a:extLst>
              <a:ext uri="{FF2B5EF4-FFF2-40B4-BE49-F238E27FC236}">
                <a16:creationId xmlns:a16="http://schemas.microsoft.com/office/drawing/2014/main" id="{F52395A7-62AC-3849-ABF3-310805458E3A}"/>
              </a:ext>
            </a:extLst>
          </p:cNvPr>
          <p:cNvCxnSpPr/>
          <p:nvPr/>
        </p:nvCxnSpPr>
        <p:spPr bwMode="auto">
          <a:xfrm>
            <a:off x="6095997" y="2383007"/>
            <a:ext cx="3" cy="4619207"/>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a:extLst>
              <a:ext uri="{FF2B5EF4-FFF2-40B4-BE49-F238E27FC236}">
                <a16:creationId xmlns:a16="http://schemas.microsoft.com/office/drawing/2014/main" id="{A9A4BC4F-1EDD-EB4C-BFF4-8BEE3C7D8782}"/>
              </a:ext>
            </a:extLst>
          </p:cNvPr>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42" name="TextBox 41">
            <a:extLst>
              <a:ext uri="{FF2B5EF4-FFF2-40B4-BE49-F238E27FC236}">
                <a16:creationId xmlns:a16="http://schemas.microsoft.com/office/drawing/2014/main" id="{243E1F39-2018-0341-91FC-E4FC51016B94}"/>
              </a:ext>
            </a:extLst>
          </p:cNvPr>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43" name="TextBox 42">
            <a:extLst>
              <a:ext uri="{FF2B5EF4-FFF2-40B4-BE49-F238E27FC236}">
                <a16:creationId xmlns:a16="http://schemas.microsoft.com/office/drawing/2014/main" id="{90B613E7-ECBC-6C4C-943C-C698A74253EF}"/>
              </a:ext>
            </a:extLst>
          </p:cNvPr>
          <p:cNvSpPr txBox="1"/>
          <p:nvPr/>
        </p:nvSpPr>
        <p:spPr>
          <a:xfrm>
            <a:off x="548677" y="343000"/>
            <a:ext cx="1203923" cy="461665"/>
          </a:xfrm>
          <a:prstGeom prst="rect">
            <a:avLst/>
          </a:prstGeom>
          <a:noFill/>
        </p:spPr>
        <p:txBody>
          <a:bodyPr wrap="square" rtlCol="0">
            <a:spAutoFit/>
          </a:bodyPr>
          <a:lstStyle/>
          <a:p>
            <a:pPr algn="l">
              <a:buFont typeface="Arial" pitchFamily="34" charset="0"/>
              <a:buChar char="•"/>
            </a:pPr>
            <a:r>
              <a:rPr lang="en-US" sz="800" dirty="0">
                <a:solidFill>
                  <a:srgbClr val="000000"/>
                </a:solidFill>
              </a:rPr>
              <a:t>   Romans 14:11-12</a:t>
            </a:r>
          </a:p>
          <a:p>
            <a:pPr algn="l">
              <a:buFont typeface="Arial" pitchFamily="34" charset="0"/>
              <a:buChar char="•"/>
            </a:pPr>
            <a:r>
              <a:rPr lang="en-US" sz="800" dirty="0">
                <a:solidFill>
                  <a:srgbClr val="000000"/>
                </a:solidFill>
              </a:rPr>
              <a:t>   Romans 2:2</a:t>
            </a:r>
          </a:p>
          <a:p>
            <a:pPr algn="l">
              <a:buFont typeface="Arial" pitchFamily="34" charset="0"/>
              <a:buChar char="•"/>
            </a:pPr>
            <a:r>
              <a:rPr lang="en-US" sz="800" dirty="0">
                <a:solidFill>
                  <a:srgbClr val="000000"/>
                </a:solidFill>
              </a:rPr>
              <a:t>   John 17:17</a:t>
            </a:r>
          </a:p>
        </p:txBody>
      </p:sp>
      <p:sp>
        <p:nvSpPr>
          <p:cNvPr id="44" name="TextBox 43">
            <a:extLst>
              <a:ext uri="{FF2B5EF4-FFF2-40B4-BE49-F238E27FC236}">
                <a16:creationId xmlns:a16="http://schemas.microsoft.com/office/drawing/2014/main" id="{F10B0C3C-976C-0349-ADD3-01565327F5FD}"/>
              </a:ext>
            </a:extLst>
          </p:cNvPr>
          <p:cNvSpPr txBox="1"/>
          <p:nvPr/>
        </p:nvSpPr>
        <p:spPr>
          <a:xfrm>
            <a:off x="9805430" y="343000"/>
            <a:ext cx="1981200" cy="830997"/>
          </a:xfrm>
          <a:prstGeom prst="rect">
            <a:avLst/>
          </a:prstGeom>
          <a:noFill/>
        </p:spPr>
        <p:txBody>
          <a:bodyPr wrap="square" rtlCol="0">
            <a:spAutoFit/>
          </a:bodyPr>
          <a:lstStyle/>
          <a:p>
            <a:pPr marL="342900" indent="-342900" algn="l">
              <a:buFont typeface="+mj-lt"/>
              <a:buAutoNum type="arabicPeriod"/>
            </a:pPr>
            <a:r>
              <a:rPr lang="en-US" sz="800" dirty="0">
                <a:solidFill>
                  <a:srgbClr val="000000"/>
                </a:solidFill>
              </a:rPr>
              <a:t> Construction</a:t>
            </a:r>
          </a:p>
          <a:p>
            <a:pPr marL="342900" indent="-342900" algn="l">
              <a:buFont typeface="+mj-lt"/>
              <a:buAutoNum type="arabicPeriod"/>
            </a:pPr>
            <a:r>
              <a:rPr lang="en-US" sz="800" dirty="0">
                <a:solidFill>
                  <a:srgbClr val="000000"/>
                </a:solidFill>
              </a:rPr>
              <a:t> Prophecies</a:t>
            </a:r>
          </a:p>
          <a:p>
            <a:pPr marL="342900" indent="-342900" algn="l">
              <a:buFont typeface="+mj-lt"/>
              <a:buAutoNum type="arabicPeriod"/>
            </a:pPr>
            <a:r>
              <a:rPr lang="en-US" sz="800" dirty="0">
                <a:solidFill>
                  <a:srgbClr val="000000"/>
                </a:solidFill>
              </a:rPr>
              <a:t> Bible Claims</a:t>
            </a:r>
          </a:p>
          <a:p>
            <a:pPr marL="800100" lvl="1" indent="-342900" algn="l">
              <a:buFont typeface="Arial" pitchFamily="34" charset="0"/>
              <a:buChar char="•"/>
            </a:pPr>
            <a:r>
              <a:rPr lang="en-US" sz="800" dirty="0">
                <a:solidFill>
                  <a:srgbClr val="000000"/>
                </a:solidFill>
              </a:rPr>
              <a:t>II Peter 1:21</a:t>
            </a:r>
          </a:p>
          <a:p>
            <a:pPr marL="800100" lvl="1" indent="-342900" algn="l">
              <a:buFont typeface="Arial" pitchFamily="34" charset="0"/>
              <a:buChar char="•"/>
            </a:pPr>
            <a:r>
              <a:rPr lang="en-US" sz="800" dirty="0">
                <a:solidFill>
                  <a:srgbClr val="000000"/>
                </a:solidFill>
              </a:rPr>
              <a:t>II Timothy 3:16</a:t>
            </a:r>
          </a:p>
          <a:p>
            <a:pPr marL="800100" lvl="1" indent="-342900" algn="l">
              <a:buFont typeface="Arial" pitchFamily="34" charset="0"/>
              <a:buChar char="•"/>
            </a:pPr>
            <a:r>
              <a:rPr lang="en-US" sz="800" dirty="0">
                <a:solidFill>
                  <a:srgbClr val="000000"/>
                </a:solidFill>
              </a:rPr>
              <a:t>I Corinthians 2:9-10</a:t>
            </a:r>
          </a:p>
        </p:txBody>
      </p:sp>
      <p:sp>
        <p:nvSpPr>
          <p:cNvPr id="45" name="TextBox 44">
            <a:extLst>
              <a:ext uri="{FF2B5EF4-FFF2-40B4-BE49-F238E27FC236}">
                <a16:creationId xmlns:a16="http://schemas.microsoft.com/office/drawing/2014/main" id="{F46D046F-7949-E44A-BC68-ACAEB6C67CAD}"/>
              </a:ext>
            </a:extLst>
          </p:cNvPr>
          <p:cNvSpPr txBox="1"/>
          <p:nvPr/>
        </p:nvSpPr>
        <p:spPr>
          <a:xfrm>
            <a:off x="548677" y="2383007"/>
            <a:ext cx="3185123" cy="1716624"/>
          </a:xfrm>
          <a:prstGeom prst="rect">
            <a:avLst/>
          </a:prstGeom>
          <a:noFill/>
        </p:spPr>
        <p:txBody>
          <a:bodyPr wrap="square" rtlCol="0">
            <a:spAutoFit/>
          </a:bodyPr>
          <a:lstStyle/>
          <a:p>
            <a:pPr marL="342900" indent="-342900" algn="l">
              <a:lnSpc>
                <a:spcPct val="150000"/>
              </a:lnSpc>
              <a:buFont typeface="+mj-lt"/>
              <a:buAutoNum type="arabicPeriod"/>
            </a:pPr>
            <a:r>
              <a:rPr lang="en-US" sz="1200" dirty="0">
                <a:solidFill>
                  <a:srgbClr val="000000"/>
                </a:solidFill>
              </a:rPr>
              <a:t>Lost </a:t>
            </a:r>
            <a:r>
              <a:rPr lang="en-US" sz="1200" dirty="0">
                <a:solidFill>
                  <a:srgbClr val="C00000"/>
                </a:solidFill>
              </a:rPr>
              <a:t>- Luke 19:10</a:t>
            </a:r>
            <a:r>
              <a:rPr lang="en-US" sz="1200" i="1" dirty="0">
                <a:solidFill>
                  <a:srgbClr val="000000"/>
                </a:solidFill>
              </a:rPr>
              <a:t> </a:t>
            </a:r>
          </a:p>
          <a:p>
            <a:pPr marL="342900" indent="-342900" algn="l">
              <a:lnSpc>
                <a:spcPct val="150000"/>
              </a:lnSpc>
              <a:buFont typeface="+mj-lt"/>
              <a:buAutoNum type="arabicPeriod"/>
            </a:pPr>
            <a:r>
              <a:rPr lang="en-US" sz="1200" dirty="0">
                <a:solidFill>
                  <a:srgbClr val="000000"/>
                </a:solidFill>
              </a:rPr>
              <a:t>Condemned </a:t>
            </a:r>
            <a:r>
              <a:rPr lang="en-US" sz="1200" dirty="0">
                <a:solidFill>
                  <a:srgbClr val="C00000"/>
                </a:solidFill>
              </a:rPr>
              <a:t>- John 3:18</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Unforgiven </a:t>
            </a:r>
            <a:r>
              <a:rPr lang="en-US" sz="1200" dirty="0">
                <a:solidFill>
                  <a:srgbClr val="C00000"/>
                </a:solidFill>
              </a:rPr>
              <a:t>- Acts 13:38-39</a:t>
            </a:r>
          </a:p>
          <a:p>
            <a:pPr marL="342900" indent="-342900" algn="l">
              <a:lnSpc>
                <a:spcPct val="150000"/>
              </a:lnSpc>
              <a:spcBef>
                <a:spcPts val="0"/>
              </a:spcBef>
              <a:buFont typeface="+mj-lt"/>
              <a:buAutoNum type="arabicPeriod"/>
            </a:pPr>
            <a:r>
              <a:rPr lang="en-US" sz="1200" dirty="0">
                <a:solidFill>
                  <a:srgbClr val="000000"/>
                </a:solidFill>
              </a:rPr>
              <a:t>Unrighteous </a:t>
            </a:r>
            <a:r>
              <a:rPr lang="en-US" sz="1200" dirty="0">
                <a:solidFill>
                  <a:srgbClr val="C00000"/>
                </a:solidFill>
              </a:rPr>
              <a:t>- Romans 1:18</a:t>
            </a:r>
          </a:p>
          <a:p>
            <a:pPr marL="342900" indent="-342900" algn="l">
              <a:lnSpc>
                <a:spcPct val="150000"/>
              </a:lnSpc>
              <a:spcBef>
                <a:spcPts val="0"/>
              </a:spcBef>
              <a:buFont typeface="+mj-lt"/>
              <a:buAutoNum type="arabicPeriod"/>
            </a:pPr>
            <a:r>
              <a:rPr lang="en-US" sz="1200" dirty="0">
                <a:solidFill>
                  <a:srgbClr val="000000"/>
                </a:solidFill>
              </a:rPr>
              <a:t>Dead in Trespasses &amp; Sins </a:t>
            </a:r>
            <a:r>
              <a:rPr lang="en-US" sz="1200" dirty="0">
                <a:solidFill>
                  <a:srgbClr val="C00000"/>
                </a:solidFill>
              </a:rPr>
              <a:t>- Eph. 2:1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in Lake of Fire </a:t>
            </a:r>
            <a:r>
              <a:rPr lang="en-US" sz="1200" dirty="0">
                <a:solidFill>
                  <a:srgbClr val="C00000"/>
                </a:solidFill>
              </a:rPr>
              <a:t>- Rev. 20:14-15</a:t>
            </a:r>
          </a:p>
        </p:txBody>
      </p:sp>
      <p:sp>
        <p:nvSpPr>
          <p:cNvPr id="46" name="TextBox 45">
            <a:extLst>
              <a:ext uri="{FF2B5EF4-FFF2-40B4-BE49-F238E27FC236}">
                <a16:creationId xmlns:a16="http://schemas.microsoft.com/office/drawing/2014/main" id="{07708AA9-782E-564B-B1CD-A8B9DC2CBA6E}"/>
              </a:ext>
            </a:extLst>
          </p:cNvPr>
          <p:cNvSpPr txBox="1"/>
          <p:nvPr/>
        </p:nvSpPr>
        <p:spPr>
          <a:xfrm>
            <a:off x="8458200" y="2387563"/>
            <a:ext cx="3185123" cy="1716624"/>
          </a:xfrm>
          <a:prstGeom prst="rect">
            <a:avLst/>
          </a:prstGeom>
          <a:noFill/>
        </p:spPr>
        <p:txBody>
          <a:bodyPr wrap="square" rtlCol="0">
            <a:spAutoFit/>
          </a:bodyPr>
          <a:lstStyle/>
          <a:p>
            <a:pPr marL="342900" indent="-342900" algn="l">
              <a:lnSpc>
                <a:spcPct val="150000"/>
              </a:lnSpc>
              <a:spcBef>
                <a:spcPts val="0"/>
              </a:spcBef>
              <a:buFont typeface="+mj-lt"/>
              <a:buAutoNum type="arabicPeriod"/>
            </a:pPr>
            <a:r>
              <a:rPr lang="en-US" sz="1200" dirty="0">
                <a:solidFill>
                  <a:srgbClr val="000000"/>
                </a:solidFill>
              </a:rPr>
              <a:t>Saved </a:t>
            </a:r>
            <a:r>
              <a:rPr lang="en-US" sz="1200" dirty="0">
                <a:solidFill>
                  <a:srgbClr val="C00000"/>
                </a:solidFill>
              </a:rPr>
              <a:t>- Eph. 2:8-9</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Justified </a:t>
            </a:r>
            <a:r>
              <a:rPr lang="en-US" sz="1200" dirty="0">
                <a:solidFill>
                  <a:srgbClr val="C00000"/>
                </a:solidFill>
              </a:rPr>
              <a:t>- Romans 5:1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Forgiven </a:t>
            </a:r>
            <a:r>
              <a:rPr lang="en-US" sz="1200" dirty="0">
                <a:solidFill>
                  <a:srgbClr val="C00000"/>
                </a:solidFill>
              </a:rPr>
              <a:t>- Eph. 1:7</a:t>
            </a:r>
          </a:p>
          <a:p>
            <a:pPr marL="342900" indent="-342900" algn="l">
              <a:lnSpc>
                <a:spcPct val="150000"/>
              </a:lnSpc>
              <a:spcBef>
                <a:spcPts val="0"/>
              </a:spcBef>
              <a:buFont typeface="+mj-lt"/>
              <a:buAutoNum type="arabicPeriod"/>
            </a:pPr>
            <a:r>
              <a:rPr lang="en-US" sz="1200" dirty="0">
                <a:solidFill>
                  <a:srgbClr val="000000"/>
                </a:solidFill>
              </a:rPr>
              <a:t>Righteous </a:t>
            </a:r>
            <a:r>
              <a:rPr lang="en-US" sz="1200" dirty="0">
                <a:solidFill>
                  <a:srgbClr val="C00000"/>
                </a:solidFill>
              </a:rPr>
              <a:t>- Romans 3:22</a:t>
            </a:r>
          </a:p>
          <a:p>
            <a:pPr marL="342900" indent="-342900" algn="l">
              <a:lnSpc>
                <a:spcPct val="150000"/>
              </a:lnSpc>
              <a:spcBef>
                <a:spcPts val="0"/>
              </a:spcBef>
              <a:buFont typeface="+mj-lt"/>
              <a:buAutoNum type="arabicPeriod"/>
            </a:pPr>
            <a:r>
              <a:rPr lang="en-US" sz="1200" dirty="0">
                <a:solidFill>
                  <a:srgbClr val="000000"/>
                </a:solidFill>
              </a:rPr>
              <a:t>Eternal Life in Christ Jesus </a:t>
            </a:r>
            <a:r>
              <a:rPr lang="en-US" sz="1200" dirty="0">
                <a:solidFill>
                  <a:srgbClr val="C00000"/>
                </a:solidFill>
              </a:rPr>
              <a:t>- John 5:24</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with God </a:t>
            </a:r>
            <a:r>
              <a:rPr lang="en-US" sz="1200" dirty="0">
                <a:solidFill>
                  <a:srgbClr val="C00000"/>
                </a:solidFill>
              </a:rPr>
              <a:t>- John 14:1-3</a:t>
            </a:r>
            <a:endParaRPr lang="en-US" sz="1200" dirty="0">
              <a:solidFill>
                <a:srgbClr val="000000"/>
              </a:solidFill>
            </a:endParaRPr>
          </a:p>
        </p:txBody>
      </p:sp>
      <p:cxnSp>
        <p:nvCxnSpPr>
          <p:cNvPr id="47" name="Straight Connector 46">
            <a:extLst>
              <a:ext uri="{FF2B5EF4-FFF2-40B4-BE49-F238E27FC236}">
                <a16:creationId xmlns:a16="http://schemas.microsoft.com/office/drawing/2014/main" id="{A8EEB6AB-C1B0-E64F-9405-2F158870DDD2}"/>
              </a:ext>
            </a:extLst>
          </p:cNvPr>
          <p:cNvCxnSpPr/>
          <p:nvPr/>
        </p:nvCxnSpPr>
        <p:spPr bwMode="auto">
          <a:xfrm>
            <a:off x="515170" y="5137172"/>
            <a:ext cx="3657355" cy="10473"/>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A279AC25-0C0E-F846-95BE-A619EEAC0CD9}"/>
              </a:ext>
            </a:extLst>
          </p:cNvPr>
          <p:cNvSpPr txBox="1"/>
          <p:nvPr/>
        </p:nvSpPr>
        <p:spPr>
          <a:xfrm>
            <a:off x="3069049" y="5417403"/>
            <a:ext cx="1121950" cy="830997"/>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Pray</a:t>
            </a:r>
          </a:p>
          <a:p>
            <a:pPr marL="171450" indent="-171450" algn="l">
              <a:buFont typeface="Arial" panose="020B0604020202020204" pitchFamily="34" charset="0"/>
              <a:buChar char="•"/>
            </a:pPr>
            <a:r>
              <a:rPr lang="en-US" sz="800" dirty="0">
                <a:solidFill>
                  <a:srgbClr val="000000"/>
                </a:solidFill>
              </a:rPr>
              <a:t>Sing</a:t>
            </a:r>
          </a:p>
          <a:p>
            <a:pPr marL="171450" indent="-171450" algn="l">
              <a:buFont typeface="Arial" panose="020B0604020202020204" pitchFamily="34" charset="0"/>
              <a:buChar char="•"/>
            </a:pPr>
            <a:r>
              <a:rPr lang="en-US" sz="800" dirty="0">
                <a:solidFill>
                  <a:srgbClr val="000000"/>
                </a:solidFill>
              </a:rPr>
              <a:t>Give</a:t>
            </a:r>
          </a:p>
          <a:p>
            <a:pPr marL="171450" indent="-171450" algn="l">
              <a:buFont typeface="Arial" panose="020B0604020202020204" pitchFamily="34" charset="0"/>
              <a:buChar char="•"/>
            </a:pPr>
            <a:r>
              <a:rPr lang="en-US" sz="800" dirty="0">
                <a:solidFill>
                  <a:srgbClr val="000000"/>
                </a:solidFill>
              </a:rPr>
              <a:t>Preach</a:t>
            </a:r>
          </a:p>
          <a:p>
            <a:pPr marL="171450" indent="-171450" algn="l">
              <a:buFont typeface="Arial" panose="020B0604020202020204" pitchFamily="34" charset="0"/>
              <a:buChar char="•"/>
            </a:pPr>
            <a:r>
              <a:rPr lang="en-US" sz="800" dirty="0">
                <a:solidFill>
                  <a:srgbClr val="000000"/>
                </a:solidFill>
              </a:rPr>
              <a:t>Lord’s</a:t>
            </a:r>
          </a:p>
          <a:p>
            <a:pPr marL="171450" indent="-171450" algn="l">
              <a:buFont typeface="Arial" panose="020B0604020202020204" pitchFamily="34" charset="0"/>
              <a:buChar char="•"/>
            </a:pPr>
            <a:r>
              <a:rPr lang="en-US" sz="800" dirty="0">
                <a:solidFill>
                  <a:srgbClr val="000000"/>
                </a:solidFill>
              </a:rPr>
              <a:t>Supper</a:t>
            </a:r>
          </a:p>
        </p:txBody>
      </p:sp>
      <p:sp>
        <p:nvSpPr>
          <p:cNvPr id="49" name="Right Brace 48">
            <a:extLst>
              <a:ext uri="{FF2B5EF4-FFF2-40B4-BE49-F238E27FC236}">
                <a16:creationId xmlns:a16="http://schemas.microsoft.com/office/drawing/2014/main" id="{04B6D0BA-FA78-D240-AC1C-82749E205A99}"/>
              </a:ext>
            </a:extLst>
          </p:cNvPr>
          <p:cNvSpPr/>
          <p:nvPr/>
        </p:nvSpPr>
        <p:spPr bwMode="auto">
          <a:xfrm rot="5400000">
            <a:off x="2204426" y="4544852"/>
            <a:ext cx="264789" cy="3367086"/>
          </a:xfrm>
          <a:prstGeom prst="rightBrace">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ahoma" pitchFamily="34" charset="0"/>
            </a:endParaRPr>
          </a:p>
        </p:txBody>
      </p:sp>
      <p:sp>
        <p:nvSpPr>
          <p:cNvPr id="50" name="TextBox 49">
            <a:extLst>
              <a:ext uri="{FF2B5EF4-FFF2-40B4-BE49-F238E27FC236}">
                <a16:creationId xmlns:a16="http://schemas.microsoft.com/office/drawing/2014/main" id="{DF2CD951-8555-E542-8046-7B081F4763FF}"/>
              </a:ext>
            </a:extLst>
          </p:cNvPr>
          <p:cNvSpPr txBox="1"/>
          <p:nvPr/>
        </p:nvSpPr>
        <p:spPr>
          <a:xfrm>
            <a:off x="537062" y="5417403"/>
            <a:ext cx="2815738" cy="584775"/>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Eph. 2:8-9</a:t>
            </a:r>
          </a:p>
          <a:p>
            <a:pPr marL="171450" indent="-171450" algn="l">
              <a:buFont typeface="Arial" panose="020B0604020202020204" pitchFamily="34" charset="0"/>
              <a:buChar char="•"/>
            </a:pPr>
            <a:r>
              <a:rPr lang="en-US" sz="800" dirty="0">
                <a:solidFill>
                  <a:srgbClr val="000000"/>
                </a:solidFill>
              </a:rPr>
              <a:t>Titus 3:5</a:t>
            </a:r>
          </a:p>
          <a:p>
            <a:pPr marL="171450" indent="-171450" algn="l">
              <a:buFont typeface="Arial" panose="020B0604020202020204" pitchFamily="34" charset="0"/>
              <a:buChar char="•"/>
            </a:pPr>
            <a:r>
              <a:rPr lang="en-US" sz="800" dirty="0">
                <a:solidFill>
                  <a:srgbClr val="000000"/>
                </a:solidFill>
              </a:rPr>
              <a:t>Isa. 64:6</a:t>
            </a:r>
          </a:p>
          <a:p>
            <a:pPr marL="171450" indent="-171450" algn="l">
              <a:buFont typeface="Arial" panose="020B0604020202020204" pitchFamily="34" charset="0"/>
              <a:buChar char="•"/>
            </a:pPr>
            <a:r>
              <a:rPr lang="en-US" sz="800" dirty="0">
                <a:solidFill>
                  <a:srgbClr val="000000"/>
                </a:solidFill>
              </a:rPr>
              <a:t>Rom. 4:5</a:t>
            </a:r>
          </a:p>
        </p:txBody>
      </p:sp>
      <p:cxnSp>
        <p:nvCxnSpPr>
          <p:cNvPr id="51" name="Straight Connector 50">
            <a:extLst>
              <a:ext uri="{FF2B5EF4-FFF2-40B4-BE49-F238E27FC236}">
                <a16:creationId xmlns:a16="http://schemas.microsoft.com/office/drawing/2014/main" id="{B456184D-286D-5B47-80B3-9648C10FD812}"/>
              </a:ext>
            </a:extLst>
          </p:cNvPr>
          <p:cNvCxnSpPr/>
          <p:nvPr/>
        </p:nvCxnSpPr>
        <p:spPr bwMode="auto">
          <a:xfrm>
            <a:off x="22677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a:extLst>
              <a:ext uri="{FF2B5EF4-FFF2-40B4-BE49-F238E27FC236}">
                <a16:creationId xmlns:a16="http://schemas.microsoft.com/office/drawing/2014/main" id="{DC17BE11-51EB-7742-867C-8A2E29A9424C}"/>
              </a:ext>
            </a:extLst>
          </p:cNvPr>
          <p:cNvCxnSpPr/>
          <p:nvPr/>
        </p:nvCxnSpPr>
        <p:spPr bwMode="auto">
          <a:xfrm>
            <a:off x="40203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a:extLst>
              <a:ext uri="{FF2B5EF4-FFF2-40B4-BE49-F238E27FC236}">
                <a16:creationId xmlns:a16="http://schemas.microsoft.com/office/drawing/2014/main" id="{7CDEB741-C366-284E-8F87-55423F014C3F}"/>
              </a:ext>
            </a:extLst>
          </p:cNvPr>
          <p:cNvCxnSpPr/>
          <p:nvPr/>
        </p:nvCxnSpPr>
        <p:spPr bwMode="auto">
          <a:xfrm>
            <a:off x="653279"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1F185F44-EED9-6F42-BFA3-06E084502EF8}"/>
              </a:ext>
            </a:extLst>
          </p:cNvPr>
          <p:cNvCxnSpPr/>
          <p:nvPr/>
        </p:nvCxnSpPr>
        <p:spPr bwMode="auto">
          <a:xfrm>
            <a:off x="31821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AB1B94E5-4F47-F540-949E-810B793387F6}"/>
              </a:ext>
            </a:extLst>
          </p:cNvPr>
          <p:cNvCxnSpPr/>
          <p:nvPr/>
        </p:nvCxnSpPr>
        <p:spPr bwMode="auto">
          <a:xfrm>
            <a:off x="14295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TextBox 55">
            <a:extLst>
              <a:ext uri="{FF2B5EF4-FFF2-40B4-BE49-F238E27FC236}">
                <a16:creationId xmlns:a16="http://schemas.microsoft.com/office/drawing/2014/main" id="{1F77E138-B9F5-254A-94DD-5785591B884D}"/>
              </a:ext>
            </a:extLst>
          </p:cNvPr>
          <p:cNvSpPr txBox="1"/>
          <p:nvPr/>
        </p:nvSpPr>
        <p:spPr>
          <a:xfrm>
            <a:off x="515166" y="6400799"/>
            <a:ext cx="3657355" cy="276999"/>
          </a:xfrm>
          <a:prstGeom prst="rect">
            <a:avLst/>
          </a:prstGeom>
          <a:noFill/>
        </p:spPr>
        <p:txBody>
          <a:bodyPr wrap="square" rtlCol="0">
            <a:spAutoFit/>
          </a:bodyPr>
          <a:lstStyle/>
          <a:p>
            <a:r>
              <a:rPr lang="en-US" sz="1200" dirty="0">
                <a:solidFill>
                  <a:srgbClr val="000000"/>
                </a:solidFill>
              </a:rPr>
              <a:t>100% GOOD CONDUCT</a:t>
            </a:r>
          </a:p>
        </p:txBody>
      </p:sp>
      <p:sp>
        <p:nvSpPr>
          <p:cNvPr id="57" name="&quot;No&quot; Symbol 56">
            <a:extLst>
              <a:ext uri="{FF2B5EF4-FFF2-40B4-BE49-F238E27FC236}">
                <a16:creationId xmlns:a16="http://schemas.microsoft.com/office/drawing/2014/main" id="{B962E04A-2076-B945-8943-7871AB3EDF96}"/>
              </a:ext>
            </a:extLst>
          </p:cNvPr>
          <p:cNvSpPr/>
          <p:nvPr/>
        </p:nvSpPr>
        <p:spPr bwMode="auto">
          <a:xfrm>
            <a:off x="1402835" y="4800600"/>
            <a:ext cx="1905000" cy="1905000"/>
          </a:xfrm>
          <a:prstGeom prst="noSmoking">
            <a:avLst/>
          </a:prstGeom>
          <a:solidFill>
            <a:srgbClr val="C00000">
              <a:alpha val="65000"/>
            </a:srgbClr>
          </a:solidFill>
          <a:ln w="762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cxnSp>
        <p:nvCxnSpPr>
          <p:cNvPr id="58" name="Straight Connector 57">
            <a:extLst>
              <a:ext uri="{FF2B5EF4-FFF2-40B4-BE49-F238E27FC236}">
                <a16:creationId xmlns:a16="http://schemas.microsoft.com/office/drawing/2014/main" id="{88E5DBCE-5BCB-8147-A8AA-6A8181D60968}"/>
              </a:ext>
            </a:extLst>
          </p:cNvPr>
          <p:cNvCxnSpPr>
            <a:endCxn id="42" idx="2"/>
          </p:cNvCxnSpPr>
          <p:nvPr/>
        </p:nvCxnSpPr>
        <p:spPr bwMode="auto">
          <a:xfrm flipV="1">
            <a:off x="6095997" y="914400"/>
            <a:ext cx="3" cy="704658"/>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Rectangle 58">
            <a:extLst>
              <a:ext uri="{FF2B5EF4-FFF2-40B4-BE49-F238E27FC236}">
                <a16:creationId xmlns:a16="http://schemas.microsoft.com/office/drawing/2014/main" id="{76B8F2AE-9BBF-0F4F-9483-CF568A3EDE65}"/>
              </a:ext>
            </a:extLst>
          </p:cNvPr>
          <p:cNvSpPr/>
          <p:nvPr/>
        </p:nvSpPr>
        <p:spPr>
          <a:xfrm>
            <a:off x="5704320" y="1295400"/>
            <a:ext cx="772680"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21" name="Rectangle 20"/>
          <p:cNvSpPr/>
          <p:nvPr/>
        </p:nvSpPr>
        <p:spPr bwMode="auto">
          <a:xfrm>
            <a:off x="-3" y="-1"/>
            <a:ext cx="12191993"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endParaRPr lang="en-US" sz="3600" dirty="0">
              <a:solidFill>
                <a:srgbClr val="C00000"/>
              </a:solidFill>
            </a:endParaRPr>
          </a:p>
          <a:p>
            <a:r>
              <a:rPr lang="en-US" sz="3600" dirty="0">
                <a:solidFill>
                  <a:srgbClr val="C00000"/>
                </a:solidFill>
              </a:rPr>
              <a:t>Unto Adam also and to his wife did the Lord God make coats of skins, and clothed them.</a:t>
            </a:r>
          </a:p>
          <a:p>
            <a:endParaRPr lang="en-US" sz="3600" dirty="0">
              <a:solidFill>
                <a:srgbClr val="C00000"/>
              </a:solidFill>
            </a:endParaRPr>
          </a:p>
          <a:p>
            <a:pPr algn="r"/>
            <a:r>
              <a:rPr lang="en-US" sz="3600" dirty="0">
                <a:solidFill>
                  <a:srgbClr val="C00000"/>
                </a:solidFill>
              </a:rPr>
              <a:t>Genesis 3:21</a:t>
            </a:r>
          </a:p>
        </p:txBody>
      </p:sp>
      <p:sp>
        <p:nvSpPr>
          <p:cNvPr id="23" name="Rectangle 22"/>
          <p:cNvSpPr/>
          <p:nvPr/>
        </p:nvSpPr>
        <p:spPr bwMode="auto">
          <a:xfrm>
            <a:off x="-1" y="-2"/>
            <a:ext cx="12191963" cy="6858002"/>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r>
              <a:rPr lang="en-US" sz="3600" dirty="0">
                <a:solidFill>
                  <a:srgbClr val="C00000"/>
                </a:solidFill>
              </a:rPr>
              <a:t>(1) And it came to pass after these things, that God did tempt Abraham, and said unto him, Abraham: and he said, Behold, here I am.</a:t>
            </a:r>
          </a:p>
          <a:p>
            <a:endParaRPr lang="en-US" sz="3600" dirty="0">
              <a:solidFill>
                <a:srgbClr val="C00000"/>
              </a:solidFill>
            </a:endParaRPr>
          </a:p>
          <a:p>
            <a:r>
              <a:rPr lang="en-US" sz="3600" dirty="0">
                <a:solidFill>
                  <a:srgbClr val="C00000"/>
                </a:solidFill>
              </a:rPr>
              <a:t>(2) And he said, Take now thy son, </a:t>
            </a:r>
            <a:r>
              <a:rPr lang="en-US" sz="3600" dirty="0" err="1">
                <a:solidFill>
                  <a:srgbClr val="C00000"/>
                </a:solidFill>
              </a:rPr>
              <a:t>thine</a:t>
            </a:r>
            <a:r>
              <a:rPr lang="en-US" sz="3600" dirty="0">
                <a:solidFill>
                  <a:srgbClr val="C00000"/>
                </a:solidFill>
              </a:rPr>
              <a:t> only son Isaac, whom thou </a:t>
            </a:r>
            <a:r>
              <a:rPr lang="en-US" sz="3600" dirty="0" err="1">
                <a:solidFill>
                  <a:srgbClr val="C00000"/>
                </a:solidFill>
              </a:rPr>
              <a:t>lovest</a:t>
            </a:r>
            <a:r>
              <a:rPr lang="en-US" sz="3600" dirty="0">
                <a:solidFill>
                  <a:srgbClr val="C00000"/>
                </a:solidFill>
              </a:rPr>
              <a:t>, and get thee into the land of </a:t>
            </a:r>
            <a:r>
              <a:rPr lang="en-US" sz="3600" dirty="0" err="1">
                <a:solidFill>
                  <a:srgbClr val="C00000"/>
                </a:solidFill>
              </a:rPr>
              <a:t>Moriah</a:t>
            </a:r>
            <a:r>
              <a:rPr lang="en-US" sz="3600" dirty="0">
                <a:solidFill>
                  <a:srgbClr val="C00000"/>
                </a:solidFill>
              </a:rPr>
              <a:t>; and offer him there for a burnt offering upon one of the mountains which I will tell thee of.</a:t>
            </a:r>
          </a:p>
          <a:p>
            <a:endParaRPr lang="en-US" sz="3600" dirty="0">
              <a:solidFill>
                <a:srgbClr val="C00000"/>
              </a:solidFill>
            </a:endParaRPr>
          </a:p>
          <a:p>
            <a:pPr algn="r"/>
            <a:r>
              <a:rPr lang="en-US" sz="3600" dirty="0">
                <a:solidFill>
                  <a:srgbClr val="C00000"/>
                </a:solidFill>
              </a:rPr>
              <a:t>Genesis 22:1-2</a:t>
            </a:r>
          </a:p>
        </p:txBody>
      </p:sp>
      <p:sp>
        <p:nvSpPr>
          <p:cNvPr id="24" name="Rectangle 23"/>
          <p:cNvSpPr/>
          <p:nvPr/>
        </p:nvSpPr>
        <p:spPr bwMode="auto">
          <a:xfrm>
            <a:off x="0" y="-2"/>
            <a:ext cx="12192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 And Abraham rose up early in the morning, and saddled his ass, and took two of his young men with him, and Isaac his son, and clave the wood for the burnt offering, and rose up, and went unto the place of which God had told him.</a:t>
            </a:r>
          </a:p>
          <a:p>
            <a:endParaRPr lang="en-US" sz="3600" dirty="0">
              <a:solidFill>
                <a:srgbClr val="C00000"/>
              </a:solidFill>
            </a:endParaRPr>
          </a:p>
          <a:p>
            <a:r>
              <a:rPr lang="en-US" sz="3600" dirty="0">
                <a:solidFill>
                  <a:srgbClr val="C00000"/>
                </a:solidFill>
              </a:rPr>
              <a:t>(4) Then on the third day Abraham lifted up his eyes, and saw the place afar off.</a:t>
            </a:r>
          </a:p>
          <a:p>
            <a:pPr algn="r"/>
            <a:endParaRPr lang="en-US" sz="3600" dirty="0">
              <a:solidFill>
                <a:srgbClr val="C00000"/>
              </a:solidFill>
            </a:endParaRPr>
          </a:p>
          <a:p>
            <a:pPr algn="r"/>
            <a:r>
              <a:rPr lang="en-US" sz="3600" dirty="0">
                <a:solidFill>
                  <a:srgbClr val="C00000"/>
                </a:solidFill>
              </a:rPr>
              <a:t>Genesis 22:3-4</a:t>
            </a:r>
          </a:p>
        </p:txBody>
      </p:sp>
      <p:sp>
        <p:nvSpPr>
          <p:cNvPr id="25" name="Rectangle 24"/>
          <p:cNvSpPr/>
          <p:nvPr/>
        </p:nvSpPr>
        <p:spPr bwMode="auto">
          <a:xfrm>
            <a:off x="-39" y="-1"/>
            <a:ext cx="12191942"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the Lord will pass through to smite the Egyptians; and when he </a:t>
            </a:r>
            <a:r>
              <a:rPr lang="en-US" sz="3600" dirty="0" err="1">
                <a:solidFill>
                  <a:srgbClr val="C00000"/>
                </a:solidFill>
              </a:rPr>
              <a:t>seeth</a:t>
            </a:r>
            <a:r>
              <a:rPr lang="en-US" sz="3600" dirty="0">
                <a:solidFill>
                  <a:srgbClr val="C00000"/>
                </a:solidFill>
              </a:rPr>
              <a:t> the blood upon the lintel, and on the two side posts, the Lord will pass over the door, and will not suffer the destroyer to come in unto your houses to smite you.</a:t>
            </a:r>
          </a:p>
          <a:p>
            <a:pPr algn="r"/>
            <a:endParaRPr lang="en-US" sz="3600" dirty="0">
              <a:solidFill>
                <a:srgbClr val="C00000"/>
              </a:solidFill>
            </a:endParaRPr>
          </a:p>
          <a:p>
            <a:pPr algn="r"/>
            <a:r>
              <a:rPr lang="en-US" sz="3600" dirty="0">
                <a:solidFill>
                  <a:srgbClr val="C00000"/>
                </a:solidFill>
              </a:rPr>
              <a:t>Exodus 12:23</a:t>
            </a:r>
          </a:p>
        </p:txBody>
      </p:sp>
      <p:sp>
        <p:nvSpPr>
          <p:cNvPr id="26" name="Rectangle 25"/>
          <p:cNvSpPr/>
          <p:nvPr/>
        </p:nvSpPr>
        <p:spPr bwMode="auto">
          <a:xfrm>
            <a:off x="-98" y="-3"/>
            <a:ext cx="12192098"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He was oppressed, and he was afflicted, yet he opened not his mouth: he is brought as a lamb to the slaughter, and as a sheep before her shearers is dumb, so he </a:t>
            </a:r>
            <a:r>
              <a:rPr lang="en-US" sz="3600" dirty="0" err="1">
                <a:solidFill>
                  <a:srgbClr val="C00000"/>
                </a:solidFill>
              </a:rPr>
              <a:t>openeth</a:t>
            </a:r>
            <a:r>
              <a:rPr lang="en-US" sz="3600" dirty="0">
                <a:solidFill>
                  <a:srgbClr val="C00000"/>
                </a:solidFill>
              </a:rPr>
              <a:t> not his mouth.</a:t>
            </a:r>
          </a:p>
          <a:p>
            <a:endParaRPr lang="en-US" sz="3600" dirty="0">
              <a:solidFill>
                <a:srgbClr val="C00000"/>
              </a:solidFill>
            </a:endParaRPr>
          </a:p>
          <a:p>
            <a:pPr algn="r"/>
            <a:r>
              <a:rPr lang="en-US" sz="3600" dirty="0">
                <a:solidFill>
                  <a:srgbClr val="C00000"/>
                </a:solidFill>
              </a:rPr>
              <a:t>Isaiah 53:7</a:t>
            </a:r>
          </a:p>
        </p:txBody>
      </p:sp>
      <p:sp>
        <p:nvSpPr>
          <p:cNvPr id="27" name="Rectangle 26"/>
          <p:cNvSpPr/>
          <p:nvPr/>
        </p:nvSpPr>
        <p:spPr bwMode="auto">
          <a:xfrm>
            <a:off x="-98" y="-1"/>
            <a:ext cx="12191942" cy="6878804"/>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Neither by the blood of goats and calves, but by his own blood he entered in once into the holy place, having obtained eternal redemption for us.</a:t>
            </a:r>
          </a:p>
          <a:p>
            <a:endParaRPr lang="en-US" sz="3600" dirty="0">
              <a:solidFill>
                <a:srgbClr val="C00000"/>
              </a:solidFill>
            </a:endParaRPr>
          </a:p>
          <a:p>
            <a:pPr algn="r"/>
            <a:r>
              <a:rPr lang="en-US" sz="3600" dirty="0">
                <a:solidFill>
                  <a:srgbClr val="C00000"/>
                </a:solidFill>
              </a:rPr>
              <a:t>Hebrew 9:12</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childTnLst>
                                </p:cTn>
                              </p:par>
                            </p:childTnLst>
                          </p:cTn>
                        </p:par>
                        <p:par>
                          <p:cTn id="8" fill="hold">
                            <p:stCondLst>
                              <p:cond delay="3000"/>
                            </p:stCondLst>
                            <p:childTnLst>
                              <p:par>
                                <p:cTn id="9" presetID="10" presetClass="entr" presetSubtype="0" fill="hold" nodeType="afterEffect">
                                  <p:stCondLst>
                                    <p:cond delay="200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1000"/>
                                        <p:tgtEl>
                                          <p:spTgt spid="1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2000"/>
                                  </p:stCondLst>
                                  <p:childTnLst>
                                    <p:animEffect transition="out" filter="fade">
                                      <p:cBhvr>
                                        <p:cTn id="15" dur="1000"/>
                                        <p:tgtEl>
                                          <p:spTgt spid="21"/>
                                        </p:tgtEl>
                                      </p:cBhvr>
                                    </p:animEffect>
                                    <p:set>
                                      <p:cBhvr>
                                        <p:cTn id="16" dur="1" fill="hold">
                                          <p:stCondLst>
                                            <p:cond delay="999"/>
                                          </p:stCondLst>
                                        </p:cTn>
                                        <p:tgtEl>
                                          <p:spTgt spid="2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200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childTnLst>
                                </p:cTn>
                              </p:par>
                            </p:childTnLst>
                          </p:cTn>
                        </p:par>
                        <p:par>
                          <p:cTn id="22" fill="hold">
                            <p:stCondLst>
                              <p:cond delay="3000"/>
                            </p:stCondLst>
                            <p:childTnLst>
                              <p:par>
                                <p:cTn id="23" presetID="10" presetClass="entr" presetSubtype="0" fill="hold" nodeType="afterEffect">
                                  <p:stCondLst>
                                    <p:cond delay="0"/>
                                  </p:stCondLst>
                                  <p:childTnLst>
                                    <p:set>
                                      <p:cBhvr>
                                        <p:cTn id="24" dur="1" fill="hold">
                                          <p:stCondLst>
                                            <p:cond delay="0"/>
                                          </p:stCondLst>
                                        </p:cTn>
                                        <p:tgtEl>
                                          <p:spTgt spid="13">
                                            <p:txEl>
                                              <p:pRg st="1" end="1"/>
                                            </p:txEl>
                                          </p:spTgt>
                                        </p:tgtEl>
                                        <p:attrNameLst>
                                          <p:attrName>style.visibility</p:attrName>
                                        </p:attrNameLst>
                                      </p:cBhvr>
                                      <p:to>
                                        <p:strVal val="visible"/>
                                      </p:to>
                                    </p:set>
                                    <p:animEffect transition="in" filter="fade">
                                      <p:cBhvr>
                                        <p:cTn id="25" dur="1000"/>
                                        <p:tgtEl>
                                          <p:spTgt spid="1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200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1000"/>
                                        <p:tgtEl>
                                          <p:spTgt spid="24"/>
                                        </p:tgtEl>
                                      </p:cBhvr>
                                    </p:animEffect>
                                  </p:childTnLst>
                                </p:cTn>
                              </p:par>
                            </p:childTnLst>
                          </p:cTn>
                        </p:par>
                        <p:par>
                          <p:cTn id="31" fill="hold">
                            <p:stCondLst>
                              <p:cond delay="3000"/>
                            </p:stCondLst>
                            <p:childTnLst>
                              <p:par>
                                <p:cTn id="32" presetID="10" presetClass="exit" presetSubtype="0" fill="hold" grpId="1" nodeType="afterEffect">
                                  <p:stCondLst>
                                    <p:cond delay="0"/>
                                  </p:stCondLst>
                                  <p:childTnLst>
                                    <p:animEffect transition="out" filter="fade">
                                      <p:cBhvr>
                                        <p:cTn id="33" dur="1000"/>
                                        <p:tgtEl>
                                          <p:spTgt spid="23"/>
                                        </p:tgtEl>
                                      </p:cBhvr>
                                    </p:animEffect>
                                    <p:set>
                                      <p:cBhvr>
                                        <p:cTn id="34" dur="1" fill="hold">
                                          <p:stCondLst>
                                            <p:cond delay="999"/>
                                          </p:stCondLst>
                                        </p:cTn>
                                        <p:tgtEl>
                                          <p:spTgt spid="2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2000"/>
                                  </p:stCondLst>
                                  <p:childTnLst>
                                    <p:animEffect transition="out" filter="fade">
                                      <p:cBhvr>
                                        <p:cTn id="38" dur="1000"/>
                                        <p:tgtEl>
                                          <p:spTgt spid="24"/>
                                        </p:tgtEl>
                                      </p:cBhvr>
                                    </p:animEffect>
                                    <p:set>
                                      <p:cBhvr>
                                        <p:cTn id="39" dur="1" fill="hold">
                                          <p:stCondLst>
                                            <p:cond delay="999"/>
                                          </p:stCondLst>
                                        </p:cTn>
                                        <p:tgtEl>
                                          <p:spTgt spid="24"/>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200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1000"/>
                                        <p:tgtEl>
                                          <p:spTgt spid="25"/>
                                        </p:tgtEl>
                                      </p:cBhvr>
                                    </p:animEffect>
                                  </p:childTnLst>
                                </p:cTn>
                              </p:par>
                            </p:childTnLst>
                          </p:cTn>
                        </p:par>
                        <p:par>
                          <p:cTn id="45" fill="hold">
                            <p:stCondLst>
                              <p:cond delay="3000"/>
                            </p:stCondLst>
                            <p:childTnLst>
                              <p:par>
                                <p:cTn id="46" presetID="10" presetClass="entr" presetSubtype="0" fill="hold" nodeType="afterEffect">
                                  <p:stCondLst>
                                    <p:cond delay="0"/>
                                  </p:stCondLst>
                                  <p:childTnLst>
                                    <p:set>
                                      <p:cBhvr>
                                        <p:cTn id="47" dur="1" fill="hold">
                                          <p:stCondLst>
                                            <p:cond delay="0"/>
                                          </p:stCondLst>
                                        </p:cTn>
                                        <p:tgtEl>
                                          <p:spTgt spid="13">
                                            <p:txEl>
                                              <p:pRg st="2" end="2"/>
                                            </p:txEl>
                                          </p:spTgt>
                                        </p:tgtEl>
                                        <p:attrNameLst>
                                          <p:attrName>style.visibility</p:attrName>
                                        </p:attrNameLst>
                                      </p:cBhvr>
                                      <p:to>
                                        <p:strVal val="visible"/>
                                      </p:to>
                                    </p:set>
                                    <p:animEffect transition="in" filter="fade">
                                      <p:cBhvr>
                                        <p:cTn id="48" dur="1000"/>
                                        <p:tgtEl>
                                          <p:spTgt spid="13">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grpId="1" nodeType="clickEffect">
                                  <p:stCondLst>
                                    <p:cond delay="2000"/>
                                  </p:stCondLst>
                                  <p:childTnLst>
                                    <p:animEffect transition="out" filter="fade">
                                      <p:cBhvr>
                                        <p:cTn id="52" dur="1000"/>
                                        <p:tgtEl>
                                          <p:spTgt spid="25"/>
                                        </p:tgtEl>
                                      </p:cBhvr>
                                    </p:animEffect>
                                    <p:set>
                                      <p:cBhvr>
                                        <p:cTn id="53" dur="1" fill="hold">
                                          <p:stCondLst>
                                            <p:cond delay="999"/>
                                          </p:stCondLst>
                                        </p:cTn>
                                        <p:tgtEl>
                                          <p:spTgt spid="25"/>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200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1000"/>
                                        <p:tgtEl>
                                          <p:spTgt spid="26"/>
                                        </p:tgtEl>
                                      </p:cBhvr>
                                    </p:animEffect>
                                  </p:childTnLst>
                                </p:cTn>
                              </p:par>
                            </p:childTnLst>
                          </p:cTn>
                        </p:par>
                        <p:par>
                          <p:cTn id="59" fill="hold">
                            <p:stCondLst>
                              <p:cond delay="3000"/>
                            </p:stCondLst>
                            <p:childTnLst>
                              <p:par>
                                <p:cTn id="60" presetID="10" presetClass="entr" presetSubtype="0" fill="hold" nodeType="afterEffect">
                                  <p:stCondLst>
                                    <p:cond delay="0"/>
                                  </p:stCondLst>
                                  <p:childTnLst>
                                    <p:set>
                                      <p:cBhvr>
                                        <p:cTn id="61" dur="1" fill="hold">
                                          <p:stCondLst>
                                            <p:cond delay="0"/>
                                          </p:stCondLst>
                                        </p:cTn>
                                        <p:tgtEl>
                                          <p:spTgt spid="13">
                                            <p:txEl>
                                              <p:pRg st="3" end="3"/>
                                            </p:txEl>
                                          </p:spTgt>
                                        </p:tgtEl>
                                        <p:attrNameLst>
                                          <p:attrName>style.visibility</p:attrName>
                                        </p:attrNameLst>
                                      </p:cBhvr>
                                      <p:to>
                                        <p:strVal val="visible"/>
                                      </p:to>
                                    </p:set>
                                    <p:animEffect transition="in" filter="fade">
                                      <p:cBhvr>
                                        <p:cTn id="62" dur="1000"/>
                                        <p:tgtEl>
                                          <p:spTgt spid="13">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2000"/>
                                  </p:stCondLst>
                                  <p:childTnLst>
                                    <p:animEffect transition="out" filter="fade">
                                      <p:cBhvr>
                                        <p:cTn id="66" dur="1000"/>
                                        <p:tgtEl>
                                          <p:spTgt spid="26"/>
                                        </p:tgtEl>
                                      </p:cBhvr>
                                    </p:animEffect>
                                    <p:set>
                                      <p:cBhvr>
                                        <p:cTn id="67" dur="1" fill="hold">
                                          <p:stCondLst>
                                            <p:cond delay="999"/>
                                          </p:stCondLst>
                                        </p:cTn>
                                        <p:tgtEl>
                                          <p:spTgt spid="2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200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000"/>
                                        <p:tgtEl>
                                          <p:spTgt spid="27"/>
                                        </p:tgtEl>
                                      </p:cBhvr>
                                    </p:animEffect>
                                  </p:childTnLst>
                                </p:cTn>
                              </p:par>
                            </p:childTnLst>
                          </p:cTn>
                        </p:par>
                        <p:par>
                          <p:cTn id="73" fill="hold">
                            <p:stCondLst>
                              <p:cond delay="3000"/>
                            </p:stCondLst>
                            <p:childTnLst>
                              <p:par>
                                <p:cTn id="74" presetID="10" presetClass="entr" presetSubtype="0" fill="hold" nodeType="afterEffect">
                                  <p:stCondLst>
                                    <p:cond delay="0"/>
                                  </p:stCondLst>
                                  <p:childTnLst>
                                    <p:set>
                                      <p:cBhvr>
                                        <p:cTn id="75" dur="1" fill="hold">
                                          <p:stCondLst>
                                            <p:cond delay="0"/>
                                          </p:stCondLst>
                                        </p:cTn>
                                        <p:tgtEl>
                                          <p:spTgt spid="13">
                                            <p:txEl>
                                              <p:pRg st="4" end="4"/>
                                            </p:txEl>
                                          </p:spTgt>
                                        </p:tgtEl>
                                        <p:attrNameLst>
                                          <p:attrName>style.visibility</p:attrName>
                                        </p:attrNameLst>
                                      </p:cBhvr>
                                      <p:to>
                                        <p:strVal val="visible"/>
                                      </p:to>
                                    </p:set>
                                    <p:animEffect transition="in" filter="fade">
                                      <p:cBhvr>
                                        <p:cTn id="76" dur="1000"/>
                                        <p:tgtEl>
                                          <p:spTgt spid="13">
                                            <p:txEl>
                                              <p:pRg st="4" end="4"/>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xit" presetSubtype="0" fill="hold" grpId="1" nodeType="clickEffect">
                                  <p:stCondLst>
                                    <p:cond delay="2000"/>
                                  </p:stCondLst>
                                  <p:childTnLst>
                                    <p:animEffect transition="out" filter="fade">
                                      <p:cBhvr>
                                        <p:cTn id="80" dur="1000"/>
                                        <p:tgtEl>
                                          <p:spTgt spid="27"/>
                                        </p:tgtEl>
                                      </p:cBhvr>
                                    </p:animEffect>
                                    <p:set>
                                      <p:cBhvr>
                                        <p:cTn id="81" dur="1" fill="hold">
                                          <p:stCondLst>
                                            <p:cond delay="9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4419600" y="2438400"/>
            <a:ext cx="1752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buFont typeface="Arial" pitchFamily="34" charset="0"/>
              <a:buChar char="•"/>
            </a:pPr>
            <a:r>
              <a:rPr lang="en-US" sz="1600" dirty="0">
                <a:solidFill>
                  <a:srgbClr val="000000"/>
                </a:solidFill>
              </a:rPr>
              <a:t> Gen. 3:21</a:t>
            </a:r>
          </a:p>
          <a:p>
            <a:pPr algn="l">
              <a:buFont typeface="Arial" pitchFamily="34" charset="0"/>
              <a:buChar char="•"/>
            </a:pPr>
            <a:r>
              <a:rPr lang="en-US" sz="1600" dirty="0">
                <a:solidFill>
                  <a:srgbClr val="000000"/>
                </a:solidFill>
              </a:rPr>
              <a:t> Gen. 22:1-4</a:t>
            </a:r>
          </a:p>
          <a:p>
            <a:pPr algn="l">
              <a:buFont typeface="Arial" pitchFamily="34" charset="0"/>
              <a:buChar char="•"/>
            </a:pPr>
            <a:r>
              <a:rPr lang="en-US" sz="1600" dirty="0">
                <a:solidFill>
                  <a:srgbClr val="000000"/>
                </a:solidFill>
              </a:rPr>
              <a:t> Exodus 12</a:t>
            </a:r>
          </a:p>
          <a:p>
            <a:pPr algn="l">
              <a:buFont typeface="Arial" pitchFamily="34" charset="0"/>
              <a:buChar char="•"/>
            </a:pPr>
            <a:r>
              <a:rPr lang="en-US" sz="1600" dirty="0">
                <a:solidFill>
                  <a:srgbClr val="000000"/>
                </a:solidFill>
              </a:rPr>
              <a:t> Isa. 53:7</a:t>
            </a:r>
          </a:p>
          <a:p>
            <a:pPr algn="l">
              <a:buFont typeface="Arial" pitchFamily="34" charset="0"/>
              <a:buChar char="•"/>
            </a:pPr>
            <a:r>
              <a:rPr lang="en-US" sz="1600" dirty="0">
                <a:solidFill>
                  <a:srgbClr val="000000"/>
                </a:solidFill>
              </a:rPr>
              <a:t> Heb. 9:12</a:t>
            </a:r>
          </a:p>
          <a:p>
            <a:pPr algn="l">
              <a:buFont typeface="Arial" pitchFamily="34" charset="0"/>
              <a:buChar char="•"/>
            </a:pPr>
            <a:r>
              <a:rPr lang="en-US" sz="1600" dirty="0">
                <a:solidFill>
                  <a:srgbClr val="000000"/>
                </a:solidFill>
              </a:rPr>
              <a:t> Heb. 10:1</a:t>
            </a:r>
          </a:p>
          <a:p>
            <a:pPr algn="l">
              <a:buFont typeface="Arial" pitchFamily="34" charset="0"/>
              <a:buChar char="•"/>
            </a:pPr>
            <a:r>
              <a:rPr lang="en-US" sz="1600" dirty="0">
                <a:solidFill>
                  <a:srgbClr val="000000"/>
                </a:solidFill>
              </a:rPr>
              <a:t> Gal. 3:24-26</a:t>
            </a:r>
          </a:p>
          <a:p>
            <a:pPr algn="l">
              <a:buFont typeface="Arial" pitchFamily="34" charset="0"/>
              <a:buChar char="•"/>
            </a:pPr>
            <a:r>
              <a:rPr lang="en-US" sz="1600" dirty="0">
                <a:solidFill>
                  <a:srgbClr val="000000"/>
                </a:solidFill>
              </a:rPr>
              <a:t> John 1:29</a:t>
            </a:r>
          </a:p>
          <a:p>
            <a:pPr algn="l">
              <a:buFont typeface="Arial" pitchFamily="34" charset="0"/>
              <a:buChar char="•"/>
            </a:pPr>
            <a:r>
              <a:rPr lang="en-US" sz="1600" dirty="0">
                <a:solidFill>
                  <a:srgbClr val="000000"/>
                </a:solidFill>
              </a:rPr>
              <a:t> Acts 8:32-35</a:t>
            </a:r>
          </a:p>
          <a:p>
            <a:pPr algn="l">
              <a:buFont typeface="Arial" pitchFamily="34" charset="0"/>
              <a:buChar char="•"/>
            </a:pPr>
            <a:r>
              <a:rPr lang="en-US" sz="1600" dirty="0">
                <a:solidFill>
                  <a:srgbClr val="000000"/>
                </a:solidFill>
              </a:rPr>
              <a:t> I Pet. 3:18</a:t>
            </a:r>
          </a:p>
        </p:txBody>
      </p:sp>
      <p:sp>
        <p:nvSpPr>
          <p:cNvPr id="31" name="TextBox 30">
            <a:extLst>
              <a:ext uri="{FF2B5EF4-FFF2-40B4-BE49-F238E27FC236}">
                <a16:creationId xmlns:a16="http://schemas.microsoft.com/office/drawing/2014/main" id="{2E63A0E8-621F-A948-BC0F-7782EFCFDFB8}"/>
              </a:ext>
            </a:extLst>
          </p:cNvPr>
          <p:cNvSpPr txBox="1"/>
          <p:nvPr/>
        </p:nvSpPr>
        <p:spPr>
          <a:xfrm>
            <a:off x="3657600" y="152400"/>
            <a:ext cx="1306084" cy="369332"/>
          </a:xfrm>
          <a:prstGeom prst="rect">
            <a:avLst/>
          </a:prstGeom>
          <a:noFill/>
        </p:spPr>
        <p:txBody>
          <a:bodyPr wrap="square" rtlCol="0">
            <a:spAutoFit/>
          </a:bodyPr>
          <a:lstStyle/>
          <a:p>
            <a:pPr algn="l"/>
            <a:r>
              <a:rPr lang="en-US" u="sng" dirty="0">
                <a:solidFill>
                  <a:srgbClr val="000000"/>
                </a:solidFill>
              </a:rPr>
              <a:t>GOSPEL</a:t>
            </a:r>
            <a:endParaRPr lang="en-US" dirty="0">
              <a:solidFill>
                <a:srgbClr val="000000"/>
              </a:solidFill>
            </a:endParaRPr>
          </a:p>
        </p:txBody>
      </p:sp>
      <p:sp>
        <p:nvSpPr>
          <p:cNvPr id="33" name="TextBox 32">
            <a:extLst>
              <a:ext uri="{FF2B5EF4-FFF2-40B4-BE49-F238E27FC236}">
                <a16:creationId xmlns:a16="http://schemas.microsoft.com/office/drawing/2014/main" id="{A2A8E821-BB84-F443-B14A-3D8C926ADA9A}"/>
              </a:ext>
            </a:extLst>
          </p:cNvPr>
          <p:cNvSpPr txBox="1"/>
          <p:nvPr/>
        </p:nvSpPr>
        <p:spPr>
          <a:xfrm>
            <a:off x="228600" y="4876800"/>
            <a:ext cx="849357" cy="246221"/>
          </a:xfrm>
          <a:prstGeom prst="rect">
            <a:avLst/>
          </a:prstGeom>
          <a:noFill/>
        </p:spPr>
        <p:txBody>
          <a:bodyPr wrap="square" rtlCol="0">
            <a:spAutoFit/>
          </a:bodyPr>
          <a:lstStyle/>
          <a:p>
            <a:r>
              <a:rPr lang="en-US" sz="1000" dirty="0">
                <a:solidFill>
                  <a:srgbClr val="000000"/>
                </a:solidFill>
              </a:rPr>
              <a:t>Love</a:t>
            </a:r>
          </a:p>
        </p:txBody>
      </p:sp>
      <p:sp>
        <p:nvSpPr>
          <p:cNvPr id="34" name="TextBox 33">
            <a:extLst>
              <a:ext uri="{FF2B5EF4-FFF2-40B4-BE49-F238E27FC236}">
                <a16:creationId xmlns:a16="http://schemas.microsoft.com/office/drawing/2014/main" id="{D9FD7398-40B7-CE48-AC1F-64E97F62EC0D}"/>
              </a:ext>
            </a:extLst>
          </p:cNvPr>
          <p:cNvSpPr txBox="1"/>
          <p:nvPr/>
        </p:nvSpPr>
        <p:spPr>
          <a:xfrm>
            <a:off x="1045639" y="4881175"/>
            <a:ext cx="794318" cy="246221"/>
          </a:xfrm>
          <a:prstGeom prst="rect">
            <a:avLst/>
          </a:prstGeom>
          <a:noFill/>
        </p:spPr>
        <p:txBody>
          <a:bodyPr wrap="square" rtlCol="0">
            <a:spAutoFit/>
          </a:bodyPr>
          <a:lstStyle/>
          <a:p>
            <a:r>
              <a:rPr lang="en-US" sz="1000" dirty="0">
                <a:solidFill>
                  <a:srgbClr val="000000"/>
                </a:solidFill>
              </a:rPr>
              <a:t>Baptism</a:t>
            </a:r>
          </a:p>
        </p:txBody>
      </p:sp>
      <p:sp>
        <p:nvSpPr>
          <p:cNvPr id="35" name="TextBox 34">
            <a:extLst>
              <a:ext uri="{FF2B5EF4-FFF2-40B4-BE49-F238E27FC236}">
                <a16:creationId xmlns:a16="http://schemas.microsoft.com/office/drawing/2014/main" id="{9CFF4CA5-9BB2-4545-B209-E830172B3841}"/>
              </a:ext>
            </a:extLst>
          </p:cNvPr>
          <p:cNvSpPr txBox="1"/>
          <p:nvPr/>
        </p:nvSpPr>
        <p:spPr>
          <a:xfrm>
            <a:off x="1917500" y="4876800"/>
            <a:ext cx="683113" cy="246221"/>
          </a:xfrm>
          <a:prstGeom prst="rect">
            <a:avLst/>
          </a:prstGeom>
          <a:noFill/>
        </p:spPr>
        <p:txBody>
          <a:bodyPr wrap="square" rtlCol="0">
            <a:spAutoFit/>
          </a:bodyPr>
          <a:lstStyle/>
          <a:p>
            <a:r>
              <a:rPr lang="en-US" sz="1000" dirty="0">
                <a:solidFill>
                  <a:srgbClr val="000000"/>
                </a:solidFill>
              </a:rPr>
              <a:t>Church</a:t>
            </a:r>
          </a:p>
        </p:txBody>
      </p:sp>
      <p:sp>
        <p:nvSpPr>
          <p:cNvPr id="36" name="TextBox 35">
            <a:extLst>
              <a:ext uri="{FF2B5EF4-FFF2-40B4-BE49-F238E27FC236}">
                <a16:creationId xmlns:a16="http://schemas.microsoft.com/office/drawing/2014/main" id="{27D50EB5-A6EB-2643-93FB-454DF367D37A}"/>
              </a:ext>
            </a:extLst>
          </p:cNvPr>
          <p:cNvSpPr txBox="1"/>
          <p:nvPr/>
        </p:nvSpPr>
        <p:spPr>
          <a:xfrm>
            <a:off x="2701002" y="4876800"/>
            <a:ext cx="914400" cy="246221"/>
          </a:xfrm>
          <a:prstGeom prst="rect">
            <a:avLst/>
          </a:prstGeom>
          <a:noFill/>
        </p:spPr>
        <p:txBody>
          <a:bodyPr wrap="square" rtlCol="0">
            <a:spAutoFit/>
          </a:bodyPr>
          <a:lstStyle/>
          <a:p>
            <a:r>
              <a:rPr lang="en-US" sz="1000" dirty="0">
                <a:solidFill>
                  <a:srgbClr val="000000"/>
                </a:solidFill>
              </a:rPr>
              <a:t>Worship</a:t>
            </a:r>
          </a:p>
        </p:txBody>
      </p:sp>
      <p:sp>
        <p:nvSpPr>
          <p:cNvPr id="37" name="TextBox 36">
            <a:extLst>
              <a:ext uri="{FF2B5EF4-FFF2-40B4-BE49-F238E27FC236}">
                <a16:creationId xmlns:a16="http://schemas.microsoft.com/office/drawing/2014/main" id="{9CCF69D9-E4A2-5141-9ED4-600D2CBB58B0}"/>
              </a:ext>
            </a:extLst>
          </p:cNvPr>
          <p:cNvSpPr txBox="1"/>
          <p:nvPr/>
        </p:nvSpPr>
        <p:spPr>
          <a:xfrm>
            <a:off x="3542012" y="4876800"/>
            <a:ext cx="917083" cy="246221"/>
          </a:xfrm>
          <a:prstGeom prst="rect">
            <a:avLst/>
          </a:prstGeom>
          <a:noFill/>
        </p:spPr>
        <p:txBody>
          <a:bodyPr wrap="square" rtlCol="0">
            <a:spAutoFit/>
          </a:bodyPr>
          <a:lstStyle/>
          <a:p>
            <a:r>
              <a:rPr lang="en-US" sz="1000" dirty="0">
                <a:solidFill>
                  <a:srgbClr val="000000"/>
                </a:solidFill>
              </a:rPr>
              <a:t>Service</a:t>
            </a:r>
          </a:p>
        </p:txBody>
      </p:sp>
      <p:sp>
        <p:nvSpPr>
          <p:cNvPr id="38" name="TextBox 37">
            <a:extLst>
              <a:ext uri="{FF2B5EF4-FFF2-40B4-BE49-F238E27FC236}">
                <a16:creationId xmlns:a16="http://schemas.microsoft.com/office/drawing/2014/main" id="{7979FCEE-4B65-324F-BA23-E46FFDE6E3D0}"/>
              </a:ext>
            </a:extLst>
          </p:cNvPr>
          <p:cNvSpPr txBox="1"/>
          <p:nvPr/>
        </p:nvSpPr>
        <p:spPr>
          <a:xfrm>
            <a:off x="-2" y="1773248"/>
            <a:ext cx="6095999" cy="584775"/>
          </a:xfrm>
          <a:prstGeom prst="rect">
            <a:avLst/>
          </a:prstGeom>
          <a:noFill/>
        </p:spPr>
        <p:txBody>
          <a:bodyPr wrap="square" rtlCol="0">
            <a:spAutoFit/>
          </a:bodyPr>
          <a:lstStyle/>
          <a:p>
            <a:r>
              <a:rPr lang="en-US" sz="3200" u="sng" dirty="0">
                <a:solidFill>
                  <a:srgbClr val="000000"/>
                </a:solidFill>
              </a:rPr>
              <a:t>No Relationship</a:t>
            </a:r>
            <a:endParaRPr lang="en-US" sz="3200" dirty="0">
              <a:solidFill>
                <a:srgbClr val="000000"/>
              </a:solidFill>
            </a:endParaRPr>
          </a:p>
        </p:txBody>
      </p:sp>
      <p:sp>
        <p:nvSpPr>
          <p:cNvPr id="39" name="TextBox 38">
            <a:extLst>
              <a:ext uri="{FF2B5EF4-FFF2-40B4-BE49-F238E27FC236}">
                <a16:creationId xmlns:a16="http://schemas.microsoft.com/office/drawing/2014/main" id="{F7765C53-A6FF-D74A-8616-642C2D8C36C6}"/>
              </a:ext>
            </a:extLst>
          </p:cNvPr>
          <p:cNvSpPr txBox="1"/>
          <p:nvPr/>
        </p:nvSpPr>
        <p:spPr>
          <a:xfrm>
            <a:off x="6095999" y="1777425"/>
            <a:ext cx="6095999" cy="584775"/>
          </a:xfrm>
          <a:prstGeom prst="rect">
            <a:avLst/>
          </a:prstGeom>
          <a:noFill/>
        </p:spPr>
        <p:txBody>
          <a:bodyPr wrap="square" rtlCol="0">
            <a:spAutoFit/>
          </a:bodyPr>
          <a:lstStyle/>
          <a:p>
            <a:r>
              <a:rPr lang="en-US" sz="3200" u="sng" dirty="0">
                <a:solidFill>
                  <a:srgbClr val="000000"/>
                </a:solidFill>
              </a:rPr>
              <a:t>Relationship</a:t>
            </a:r>
            <a:endParaRPr lang="en-US" sz="3200" dirty="0">
              <a:solidFill>
                <a:srgbClr val="000000"/>
              </a:solidFill>
            </a:endParaRPr>
          </a:p>
        </p:txBody>
      </p:sp>
      <p:sp>
        <p:nvSpPr>
          <p:cNvPr id="40" name="Rectangle 39">
            <a:extLst>
              <a:ext uri="{FF2B5EF4-FFF2-40B4-BE49-F238E27FC236}">
                <a16:creationId xmlns:a16="http://schemas.microsoft.com/office/drawing/2014/main" id="{76640F4B-CCC0-8C42-ABC3-D8788F2958F0}"/>
              </a:ext>
            </a:extLst>
          </p:cNvPr>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41" name="Straight Connector 40">
            <a:extLst>
              <a:ext uri="{FF2B5EF4-FFF2-40B4-BE49-F238E27FC236}">
                <a16:creationId xmlns:a16="http://schemas.microsoft.com/office/drawing/2014/main" id="{D4F3D4BF-20B7-F943-9558-839E6666C40B}"/>
              </a:ext>
            </a:extLst>
          </p:cNvPr>
          <p:cNvCxnSpPr/>
          <p:nvPr/>
        </p:nvCxnSpPr>
        <p:spPr bwMode="auto">
          <a:xfrm>
            <a:off x="6095997" y="2383007"/>
            <a:ext cx="3" cy="4619207"/>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a16="http://schemas.microsoft.com/office/drawing/2014/main" id="{BE5AE254-B5CA-0E4D-8168-4E7EEB58A8F3}"/>
              </a:ext>
            </a:extLst>
          </p:cNvPr>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43" name="TextBox 42">
            <a:extLst>
              <a:ext uri="{FF2B5EF4-FFF2-40B4-BE49-F238E27FC236}">
                <a16:creationId xmlns:a16="http://schemas.microsoft.com/office/drawing/2014/main" id="{F9690512-CDDA-A24C-9422-DFD1D097F77F}"/>
              </a:ext>
            </a:extLst>
          </p:cNvPr>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44" name="TextBox 43">
            <a:extLst>
              <a:ext uri="{FF2B5EF4-FFF2-40B4-BE49-F238E27FC236}">
                <a16:creationId xmlns:a16="http://schemas.microsoft.com/office/drawing/2014/main" id="{549F8454-EE01-414B-99C7-7873DDA54F7D}"/>
              </a:ext>
            </a:extLst>
          </p:cNvPr>
          <p:cNvSpPr txBox="1"/>
          <p:nvPr/>
        </p:nvSpPr>
        <p:spPr>
          <a:xfrm>
            <a:off x="548677" y="343000"/>
            <a:ext cx="1203923" cy="461665"/>
          </a:xfrm>
          <a:prstGeom prst="rect">
            <a:avLst/>
          </a:prstGeom>
          <a:noFill/>
        </p:spPr>
        <p:txBody>
          <a:bodyPr wrap="square" rtlCol="0">
            <a:spAutoFit/>
          </a:bodyPr>
          <a:lstStyle/>
          <a:p>
            <a:pPr algn="l">
              <a:buFont typeface="Arial" pitchFamily="34" charset="0"/>
              <a:buChar char="•"/>
            </a:pPr>
            <a:r>
              <a:rPr lang="en-US" sz="800" dirty="0">
                <a:solidFill>
                  <a:srgbClr val="000000"/>
                </a:solidFill>
              </a:rPr>
              <a:t>   Romans 14:11-12</a:t>
            </a:r>
          </a:p>
          <a:p>
            <a:pPr algn="l">
              <a:buFont typeface="Arial" pitchFamily="34" charset="0"/>
              <a:buChar char="•"/>
            </a:pPr>
            <a:r>
              <a:rPr lang="en-US" sz="800" dirty="0">
                <a:solidFill>
                  <a:srgbClr val="000000"/>
                </a:solidFill>
              </a:rPr>
              <a:t>   Romans 2:2</a:t>
            </a:r>
          </a:p>
          <a:p>
            <a:pPr algn="l">
              <a:buFont typeface="Arial" pitchFamily="34" charset="0"/>
              <a:buChar char="•"/>
            </a:pPr>
            <a:r>
              <a:rPr lang="en-US" sz="800" dirty="0">
                <a:solidFill>
                  <a:srgbClr val="000000"/>
                </a:solidFill>
              </a:rPr>
              <a:t>   John 17:17</a:t>
            </a:r>
          </a:p>
        </p:txBody>
      </p:sp>
      <p:sp>
        <p:nvSpPr>
          <p:cNvPr id="45" name="TextBox 44">
            <a:extLst>
              <a:ext uri="{FF2B5EF4-FFF2-40B4-BE49-F238E27FC236}">
                <a16:creationId xmlns:a16="http://schemas.microsoft.com/office/drawing/2014/main" id="{C95E68BD-C6B5-844E-9380-E4FCF874AA9A}"/>
              </a:ext>
            </a:extLst>
          </p:cNvPr>
          <p:cNvSpPr txBox="1"/>
          <p:nvPr/>
        </p:nvSpPr>
        <p:spPr>
          <a:xfrm>
            <a:off x="9805430" y="343000"/>
            <a:ext cx="1981200" cy="830997"/>
          </a:xfrm>
          <a:prstGeom prst="rect">
            <a:avLst/>
          </a:prstGeom>
          <a:noFill/>
        </p:spPr>
        <p:txBody>
          <a:bodyPr wrap="square" rtlCol="0">
            <a:spAutoFit/>
          </a:bodyPr>
          <a:lstStyle/>
          <a:p>
            <a:pPr marL="342900" indent="-342900" algn="l">
              <a:buFont typeface="+mj-lt"/>
              <a:buAutoNum type="arabicPeriod"/>
            </a:pPr>
            <a:r>
              <a:rPr lang="en-US" sz="800" dirty="0">
                <a:solidFill>
                  <a:srgbClr val="000000"/>
                </a:solidFill>
              </a:rPr>
              <a:t> Construction</a:t>
            </a:r>
          </a:p>
          <a:p>
            <a:pPr marL="342900" indent="-342900" algn="l">
              <a:buFont typeface="+mj-lt"/>
              <a:buAutoNum type="arabicPeriod"/>
            </a:pPr>
            <a:r>
              <a:rPr lang="en-US" sz="800" dirty="0">
                <a:solidFill>
                  <a:srgbClr val="000000"/>
                </a:solidFill>
              </a:rPr>
              <a:t> Prophecies</a:t>
            </a:r>
          </a:p>
          <a:p>
            <a:pPr marL="342900" indent="-342900" algn="l">
              <a:buFont typeface="+mj-lt"/>
              <a:buAutoNum type="arabicPeriod"/>
            </a:pPr>
            <a:r>
              <a:rPr lang="en-US" sz="800" dirty="0">
                <a:solidFill>
                  <a:srgbClr val="000000"/>
                </a:solidFill>
              </a:rPr>
              <a:t> Bible Claims</a:t>
            </a:r>
          </a:p>
          <a:p>
            <a:pPr marL="800100" lvl="1" indent="-342900" algn="l">
              <a:buFont typeface="Arial" pitchFamily="34" charset="0"/>
              <a:buChar char="•"/>
            </a:pPr>
            <a:r>
              <a:rPr lang="en-US" sz="800" dirty="0">
                <a:solidFill>
                  <a:srgbClr val="000000"/>
                </a:solidFill>
              </a:rPr>
              <a:t>II Peter 1:21</a:t>
            </a:r>
          </a:p>
          <a:p>
            <a:pPr marL="800100" lvl="1" indent="-342900" algn="l">
              <a:buFont typeface="Arial" pitchFamily="34" charset="0"/>
              <a:buChar char="•"/>
            </a:pPr>
            <a:r>
              <a:rPr lang="en-US" sz="800" dirty="0">
                <a:solidFill>
                  <a:srgbClr val="000000"/>
                </a:solidFill>
              </a:rPr>
              <a:t>II Timothy 3:16</a:t>
            </a:r>
          </a:p>
          <a:p>
            <a:pPr marL="800100" lvl="1" indent="-342900" algn="l">
              <a:buFont typeface="Arial" pitchFamily="34" charset="0"/>
              <a:buChar char="•"/>
            </a:pPr>
            <a:r>
              <a:rPr lang="en-US" sz="800" dirty="0">
                <a:solidFill>
                  <a:srgbClr val="000000"/>
                </a:solidFill>
              </a:rPr>
              <a:t>I Corinthians 2:9-10</a:t>
            </a:r>
          </a:p>
        </p:txBody>
      </p:sp>
      <p:sp>
        <p:nvSpPr>
          <p:cNvPr id="46" name="TextBox 45">
            <a:extLst>
              <a:ext uri="{FF2B5EF4-FFF2-40B4-BE49-F238E27FC236}">
                <a16:creationId xmlns:a16="http://schemas.microsoft.com/office/drawing/2014/main" id="{112B258A-5E4D-CD42-99A4-655DFD07510A}"/>
              </a:ext>
            </a:extLst>
          </p:cNvPr>
          <p:cNvSpPr txBox="1"/>
          <p:nvPr/>
        </p:nvSpPr>
        <p:spPr>
          <a:xfrm>
            <a:off x="548677" y="2383007"/>
            <a:ext cx="3185123" cy="1716624"/>
          </a:xfrm>
          <a:prstGeom prst="rect">
            <a:avLst/>
          </a:prstGeom>
          <a:noFill/>
        </p:spPr>
        <p:txBody>
          <a:bodyPr wrap="square" rtlCol="0">
            <a:spAutoFit/>
          </a:bodyPr>
          <a:lstStyle/>
          <a:p>
            <a:pPr marL="342900" indent="-342900" algn="l">
              <a:lnSpc>
                <a:spcPct val="150000"/>
              </a:lnSpc>
              <a:buFont typeface="+mj-lt"/>
              <a:buAutoNum type="arabicPeriod"/>
            </a:pPr>
            <a:r>
              <a:rPr lang="en-US" sz="1200" dirty="0">
                <a:solidFill>
                  <a:srgbClr val="000000"/>
                </a:solidFill>
              </a:rPr>
              <a:t>Lost </a:t>
            </a:r>
            <a:r>
              <a:rPr lang="en-US" sz="1200" dirty="0">
                <a:solidFill>
                  <a:srgbClr val="C00000"/>
                </a:solidFill>
              </a:rPr>
              <a:t>- Luke 19:10</a:t>
            </a:r>
            <a:r>
              <a:rPr lang="en-US" sz="1200" i="1" dirty="0">
                <a:solidFill>
                  <a:srgbClr val="000000"/>
                </a:solidFill>
              </a:rPr>
              <a:t> </a:t>
            </a:r>
          </a:p>
          <a:p>
            <a:pPr marL="342900" indent="-342900" algn="l">
              <a:lnSpc>
                <a:spcPct val="150000"/>
              </a:lnSpc>
              <a:buFont typeface="+mj-lt"/>
              <a:buAutoNum type="arabicPeriod"/>
            </a:pPr>
            <a:r>
              <a:rPr lang="en-US" sz="1200" dirty="0">
                <a:solidFill>
                  <a:srgbClr val="000000"/>
                </a:solidFill>
              </a:rPr>
              <a:t>Condemned </a:t>
            </a:r>
            <a:r>
              <a:rPr lang="en-US" sz="1200" dirty="0">
                <a:solidFill>
                  <a:srgbClr val="C00000"/>
                </a:solidFill>
              </a:rPr>
              <a:t>- John 3:18</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Unforgiven </a:t>
            </a:r>
            <a:r>
              <a:rPr lang="en-US" sz="1200" dirty="0">
                <a:solidFill>
                  <a:srgbClr val="C00000"/>
                </a:solidFill>
              </a:rPr>
              <a:t>- Acts 13:38-39</a:t>
            </a:r>
          </a:p>
          <a:p>
            <a:pPr marL="342900" indent="-342900" algn="l">
              <a:lnSpc>
                <a:spcPct val="150000"/>
              </a:lnSpc>
              <a:spcBef>
                <a:spcPts val="0"/>
              </a:spcBef>
              <a:buFont typeface="+mj-lt"/>
              <a:buAutoNum type="arabicPeriod"/>
            </a:pPr>
            <a:r>
              <a:rPr lang="en-US" sz="1200" dirty="0">
                <a:solidFill>
                  <a:srgbClr val="000000"/>
                </a:solidFill>
              </a:rPr>
              <a:t>Unrighteous </a:t>
            </a:r>
            <a:r>
              <a:rPr lang="en-US" sz="1200" dirty="0">
                <a:solidFill>
                  <a:srgbClr val="C00000"/>
                </a:solidFill>
              </a:rPr>
              <a:t>- Romans 1:18</a:t>
            </a:r>
          </a:p>
          <a:p>
            <a:pPr marL="342900" indent="-342900" algn="l">
              <a:lnSpc>
                <a:spcPct val="150000"/>
              </a:lnSpc>
              <a:spcBef>
                <a:spcPts val="0"/>
              </a:spcBef>
              <a:buFont typeface="+mj-lt"/>
              <a:buAutoNum type="arabicPeriod"/>
            </a:pPr>
            <a:r>
              <a:rPr lang="en-US" sz="1200" dirty="0">
                <a:solidFill>
                  <a:srgbClr val="000000"/>
                </a:solidFill>
              </a:rPr>
              <a:t>Dead in Trespasses &amp; Sins </a:t>
            </a:r>
            <a:r>
              <a:rPr lang="en-US" sz="1200" dirty="0">
                <a:solidFill>
                  <a:srgbClr val="C00000"/>
                </a:solidFill>
              </a:rPr>
              <a:t>- Eph. 2:1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in Lake of Fire </a:t>
            </a:r>
            <a:r>
              <a:rPr lang="en-US" sz="1200" dirty="0">
                <a:solidFill>
                  <a:srgbClr val="C00000"/>
                </a:solidFill>
              </a:rPr>
              <a:t>- Rev. 20:14-15</a:t>
            </a:r>
          </a:p>
        </p:txBody>
      </p:sp>
      <p:sp>
        <p:nvSpPr>
          <p:cNvPr id="47" name="TextBox 46">
            <a:extLst>
              <a:ext uri="{FF2B5EF4-FFF2-40B4-BE49-F238E27FC236}">
                <a16:creationId xmlns:a16="http://schemas.microsoft.com/office/drawing/2014/main" id="{E1EB559C-5084-CA4C-9E5F-F8FAB232E6FB}"/>
              </a:ext>
            </a:extLst>
          </p:cNvPr>
          <p:cNvSpPr txBox="1"/>
          <p:nvPr/>
        </p:nvSpPr>
        <p:spPr>
          <a:xfrm>
            <a:off x="8458200" y="2387563"/>
            <a:ext cx="3185123" cy="1716624"/>
          </a:xfrm>
          <a:prstGeom prst="rect">
            <a:avLst/>
          </a:prstGeom>
          <a:noFill/>
        </p:spPr>
        <p:txBody>
          <a:bodyPr wrap="square" rtlCol="0">
            <a:spAutoFit/>
          </a:bodyPr>
          <a:lstStyle/>
          <a:p>
            <a:pPr marL="342900" indent="-342900" algn="l">
              <a:lnSpc>
                <a:spcPct val="150000"/>
              </a:lnSpc>
              <a:spcBef>
                <a:spcPts val="0"/>
              </a:spcBef>
              <a:buFont typeface="+mj-lt"/>
              <a:buAutoNum type="arabicPeriod"/>
            </a:pPr>
            <a:r>
              <a:rPr lang="en-US" sz="1200" dirty="0">
                <a:solidFill>
                  <a:srgbClr val="000000"/>
                </a:solidFill>
              </a:rPr>
              <a:t>Saved </a:t>
            </a:r>
            <a:r>
              <a:rPr lang="en-US" sz="1200" dirty="0">
                <a:solidFill>
                  <a:srgbClr val="C00000"/>
                </a:solidFill>
              </a:rPr>
              <a:t>- Eph. 2:8-9</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Justified </a:t>
            </a:r>
            <a:r>
              <a:rPr lang="en-US" sz="1200" dirty="0">
                <a:solidFill>
                  <a:srgbClr val="C00000"/>
                </a:solidFill>
              </a:rPr>
              <a:t>- Romans 5:1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Forgiven </a:t>
            </a:r>
            <a:r>
              <a:rPr lang="en-US" sz="1200" dirty="0">
                <a:solidFill>
                  <a:srgbClr val="C00000"/>
                </a:solidFill>
              </a:rPr>
              <a:t>- Eph. 1:7</a:t>
            </a:r>
          </a:p>
          <a:p>
            <a:pPr marL="342900" indent="-342900" algn="l">
              <a:lnSpc>
                <a:spcPct val="150000"/>
              </a:lnSpc>
              <a:spcBef>
                <a:spcPts val="0"/>
              </a:spcBef>
              <a:buFont typeface="+mj-lt"/>
              <a:buAutoNum type="arabicPeriod"/>
            </a:pPr>
            <a:r>
              <a:rPr lang="en-US" sz="1200" dirty="0">
                <a:solidFill>
                  <a:srgbClr val="000000"/>
                </a:solidFill>
              </a:rPr>
              <a:t>Righteous </a:t>
            </a:r>
            <a:r>
              <a:rPr lang="en-US" sz="1200" dirty="0">
                <a:solidFill>
                  <a:srgbClr val="C00000"/>
                </a:solidFill>
              </a:rPr>
              <a:t>- Romans 3:22</a:t>
            </a:r>
          </a:p>
          <a:p>
            <a:pPr marL="342900" indent="-342900" algn="l">
              <a:lnSpc>
                <a:spcPct val="150000"/>
              </a:lnSpc>
              <a:spcBef>
                <a:spcPts val="0"/>
              </a:spcBef>
              <a:buFont typeface="+mj-lt"/>
              <a:buAutoNum type="arabicPeriod"/>
            </a:pPr>
            <a:r>
              <a:rPr lang="en-US" sz="1200" dirty="0">
                <a:solidFill>
                  <a:srgbClr val="000000"/>
                </a:solidFill>
              </a:rPr>
              <a:t>Eternal Life in Christ Jesus </a:t>
            </a:r>
            <a:r>
              <a:rPr lang="en-US" sz="1200" dirty="0">
                <a:solidFill>
                  <a:srgbClr val="C00000"/>
                </a:solidFill>
              </a:rPr>
              <a:t>- John 5:24</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with God </a:t>
            </a:r>
            <a:r>
              <a:rPr lang="en-US" sz="1200" dirty="0">
                <a:solidFill>
                  <a:srgbClr val="C00000"/>
                </a:solidFill>
              </a:rPr>
              <a:t>- John 14:1-3</a:t>
            </a:r>
            <a:endParaRPr lang="en-US" sz="1200" dirty="0">
              <a:solidFill>
                <a:srgbClr val="000000"/>
              </a:solidFill>
            </a:endParaRPr>
          </a:p>
        </p:txBody>
      </p:sp>
      <p:cxnSp>
        <p:nvCxnSpPr>
          <p:cNvPr id="48" name="Straight Connector 47">
            <a:extLst>
              <a:ext uri="{FF2B5EF4-FFF2-40B4-BE49-F238E27FC236}">
                <a16:creationId xmlns:a16="http://schemas.microsoft.com/office/drawing/2014/main" id="{D31ED6AE-1191-D441-8ABD-64FF0A6D3D02}"/>
              </a:ext>
            </a:extLst>
          </p:cNvPr>
          <p:cNvCxnSpPr/>
          <p:nvPr/>
        </p:nvCxnSpPr>
        <p:spPr bwMode="auto">
          <a:xfrm>
            <a:off x="515170" y="5137172"/>
            <a:ext cx="3657355" cy="10473"/>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Box 48">
            <a:extLst>
              <a:ext uri="{FF2B5EF4-FFF2-40B4-BE49-F238E27FC236}">
                <a16:creationId xmlns:a16="http://schemas.microsoft.com/office/drawing/2014/main" id="{4F46BFD3-8876-8443-9357-1408B62CBF6B}"/>
              </a:ext>
            </a:extLst>
          </p:cNvPr>
          <p:cNvSpPr txBox="1"/>
          <p:nvPr/>
        </p:nvSpPr>
        <p:spPr>
          <a:xfrm>
            <a:off x="3069049" y="5417403"/>
            <a:ext cx="1121950" cy="830997"/>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Pray</a:t>
            </a:r>
          </a:p>
          <a:p>
            <a:pPr marL="171450" indent="-171450" algn="l">
              <a:buFont typeface="Arial" panose="020B0604020202020204" pitchFamily="34" charset="0"/>
              <a:buChar char="•"/>
            </a:pPr>
            <a:r>
              <a:rPr lang="en-US" sz="800" dirty="0">
                <a:solidFill>
                  <a:srgbClr val="000000"/>
                </a:solidFill>
              </a:rPr>
              <a:t>Sing</a:t>
            </a:r>
          </a:p>
          <a:p>
            <a:pPr marL="171450" indent="-171450" algn="l">
              <a:buFont typeface="Arial" panose="020B0604020202020204" pitchFamily="34" charset="0"/>
              <a:buChar char="•"/>
            </a:pPr>
            <a:r>
              <a:rPr lang="en-US" sz="800" dirty="0">
                <a:solidFill>
                  <a:srgbClr val="000000"/>
                </a:solidFill>
              </a:rPr>
              <a:t>Give</a:t>
            </a:r>
          </a:p>
          <a:p>
            <a:pPr marL="171450" indent="-171450" algn="l">
              <a:buFont typeface="Arial" panose="020B0604020202020204" pitchFamily="34" charset="0"/>
              <a:buChar char="•"/>
            </a:pPr>
            <a:r>
              <a:rPr lang="en-US" sz="800" dirty="0">
                <a:solidFill>
                  <a:srgbClr val="000000"/>
                </a:solidFill>
              </a:rPr>
              <a:t>Preach</a:t>
            </a:r>
          </a:p>
          <a:p>
            <a:pPr marL="171450" indent="-171450" algn="l">
              <a:buFont typeface="Arial" panose="020B0604020202020204" pitchFamily="34" charset="0"/>
              <a:buChar char="•"/>
            </a:pPr>
            <a:r>
              <a:rPr lang="en-US" sz="800" dirty="0">
                <a:solidFill>
                  <a:srgbClr val="000000"/>
                </a:solidFill>
              </a:rPr>
              <a:t>Lord’s</a:t>
            </a:r>
          </a:p>
          <a:p>
            <a:pPr marL="171450" indent="-171450" algn="l">
              <a:buFont typeface="Arial" panose="020B0604020202020204" pitchFamily="34" charset="0"/>
              <a:buChar char="•"/>
            </a:pPr>
            <a:r>
              <a:rPr lang="en-US" sz="800" dirty="0">
                <a:solidFill>
                  <a:srgbClr val="000000"/>
                </a:solidFill>
              </a:rPr>
              <a:t>Supper</a:t>
            </a:r>
          </a:p>
        </p:txBody>
      </p:sp>
      <p:sp>
        <p:nvSpPr>
          <p:cNvPr id="50" name="Right Brace 49">
            <a:extLst>
              <a:ext uri="{FF2B5EF4-FFF2-40B4-BE49-F238E27FC236}">
                <a16:creationId xmlns:a16="http://schemas.microsoft.com/office/drawing/2014/main" id="{AC11861F-8787-3F41-B71F-6CE933012CE0}"/>
              </a:ext>
            </a:extLst>
          </p:cNvPr>
          <p:cNvSpPr/>
          <p:nvPr/>
        </p:nvSpPr>
        <p:spPr bwMode="auto">
          <a:xfrm rot="5400000">
            <a:off x="2204426" y="4544852"/>
            <a:ext cx="264789" cy="3367086"/>
          </a:xfrm>
          <a:prstGeom prst="rightBrace">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ahoma" pitchFamily="34" charset="0"/>
            </a:endParaRPr>
          </a:p>
        </p:txBody>
      </p:sp>
      <p:sp>
        <p:nvSpPr>
          <p:cNvPr id="51" name="TextBox 50">
            <a:extLst>
              <a:ext uri="{FF2B5EF4-FFF2-40B4-BE49-F238E27FC236}">
                <a16:creationId xmlns:a16="http://schemas.microsoft.com/office/drawing/2014/main" id="{C89FEBE7-C856-C24A-A477-95C7DC6AF90F}"/>
              </a:ext>
            </a:extLst>
          </p:cNvPr>
          <p:cNvSpPr txBox="1"/>
          <p:nvPr/>
        </p:nvSpPr>
        <p:spPr>
          <a:xfrm>
            <a:off x="537062" y="5417403"/>
            <a:ext cx="2815738" cy="584775"/>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Eph. 2:8-9</a:t>
            </a:r>
          </a:p>
          <a:p>
            <a:pPr marL="171450" indent="-171450" algn="l">
              <a:buFont typeface="Arial" panose="020B0604020202020204" pitchFamily="34" charset="0"/>
              <a:buChar char="•"/>
            </a:pPr>
            <a:r>
              <a:rPr lang="en-US" sz="800" dirty="0">
                <a:solidFill>
                  <a:srgbClr val="000000"/>
                </a:solidFill>
              </a:rPr>
              <a:t>Titus 3:5</a:t>
            </a:r>
          </a:p>
          <a:p>
            <a:pPr marL="171450" indent="-171450" algn="l">
              <a:buFont typeface="Arial" panose="020B0604020202020204" pitchFamily="34" charset="0"/>
              <a:buChar char="•"/>
            </a:pPr>
            <a:r>
              <a:rPr lang="en-US" sz="800" dirty="0">
                <a:solidFill>
                  <a:srgbClr val="000000"/>
                </a:solidFill>
              </a:rPr>
              <a:t>Isa. 64:6</a:t>
            </a:r>
          </a:p>
          <a:p>
            <a:pPr marL="171450" indent="-171450" algn="l">
              <a:buFont typeface="Arial" panose="020B0604020202020204" pitchFamily="34" charset="0"/>
              <a:buChar char="•"/>
            </a:pPr>
            <a:r>
              <a:rPr lang="en-US" sz="800" dirty="0">
                <a:solidFill>
                  <a:srgbClr val="000000"/>
                </a:solidFill>
              </a:rPr>
              <a:t>Rom. 4:5</a:t>
            </a:r>
          </a:p>
        </p:txBody>
      </p:sp>
      <p:cxnSp>
        <p:nvCxnSpPr>
          <p:cNvPr id="52" name="Straight Connector 51">
            <a:extLst>
              <a:ext uri="{FF2B5EF4-FFF2-40B4-BE49-F238E27FC236}">
                <a16:creationId xmlns:a16="http://schemas.microsoft.com/office/drawing/2014/main" id="{9D3162C6-45DB-4341-BFD4-4AD7EF10BEAA}"/>
              </a:ext>
            </a:extLst>
          </p:cNvPr>
          <p:cNvCxnSpPr/>
          <p:nvPr/>
        </p:nvCxnSpPr>
        <p:spPr bwMode="auto">
          <a:xfrm>
            <a:off x="22677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a:extLst>
              <a:ext uri="{FF2B5EF4-FFF2-40B4-BE49-F238E27FC236}">
                <a16:creationId xmlns:a16="http://schemas.microsoft.com/office/drawing/2014/main" id="{A4B32F55-B8B3-0A41-A60A-B6CA21F26DCC}"/>
              </a:ext>
            </a:extLst>
          </p:cNvPr>
          <p:cNvCxnSpPr/>
          <p:nvPr/>
        </p:nvCxnSpPr>
        <p:spPr bwMode="auto">
          <a:xfrm>
            <a:off x="40203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92C9F2DD-7694-A847-9393-1267614D2DEC}"/>
              </a:ext>
            </a:extLst>
          </p:cNvPr>
          <p:cNvCxnSpPr/>
          <p:nvPr/>
        </p:nvCxnSpPr>
        <p:spPr bwMode="auto">
          <a:xfrm>
            <a:off x="653279"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5B4E885D-F212-EF4C-A66C-0449F8458548}"/>
              </a:ext>
            </a:extLst>
          </p:cNvPr>
          <p:cNvCxnSpPr/>
          <p:nvPr/>
        </p:nvCxnSpPr>
        <p:spPr bwMode="auto">
          <a:xfrm>
            <a:off x="31821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2CC1FD34-EB2F-7548-BA05-CF76BD3E53D7}"/>
              </a:ext>
            </a:extLst>
          </p:cNvPr>
          <p:cNvCxnSpPr/>
          <p:nvPr/>
        </p:nvCxnSpPr>
        <p:spPr bwMode="auto">
          <a:xfrm>
            <a:off x="14295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TextBox 56">
            <a:extLst>
              <a:ext uri="{FF2B5EF4-FFF2-40B4-BE49-F238E27FC236}">
                <a16:creationId xmlns:a16="http://schemas.microsoft.com/office/drawing/2014/main" id="{52D7DA60-5092-1A4E-9437-AE96164291C7}"/>
              </a:ext>
            </a:extLst>
          </p:cNvPr>
          <p:cNvSpPr txBox="1"/>
          <p:nvPr/>
        </p:nvSpPr>
        <p:spPr>
          <a:xfrm>
            <a:off x="515166" y="6400799"/>
            <a:ext cx="3657355" cy="276999"/>
          </a:xfrm>
          <a:prstGeom prst="rect">
            <a:avLst/>
          </a:prstGeom>
          <a:noFill/>
        </p:spPr>
        <p:txBody>
          <a:bodyPr wrap="square" rtlCol="0">
            <a:spAutoFit/>
          </a:bodyPr>
          <a:lstStyle/>
          <a:p>
            <a:r>
              <a:rPr lang="en-US" sz="1200" dirty="0">
                <a:solidFill>
                  <a:srgbClr val="000000"/>
                </a:solidFill>
              </a:rPr>
              <a:t>100% GOOD CONDUCT</a:t>
            </a:r>
          </a:p>
        </p:txBody>
      </p:sp>
      <p:sp>
        <p:nvSpPr>
          <p:cNvPr id="58" name="&quot;No&quot; Symbol 57">
            <a:extLst>
              <a:ext uri="{FF2B5EF4-FFF2-40B4-BE49-F238E27FC236}">
                <a16:creationId xmlns:a16="http://schemas.microsoft.com/office/drawing/2014/main" id="{614C0A21-D5EC-D445-8414-3149E5F526DD}"/>
              </a:ext>
            </a:extLst>
          </p:cNvPr>
          <p:cNvSpPr/>
          <p:nvPr/>
        </p:nvSpPr>
        <p:spPr bwMode="auto">
          <a:xfrm>
            <a:off x="1402835" y="4800600"/>
            <a:ext cx="1905000" cy="1905000"/>
          </a:xfrm>
          <a:prstGeom prst="noSmoking">
            <a:avLst/>
          </a:prstGeom>
          <a:solidFill>
            <a:srgbClr val="C00000">
              <a:alpha val="65000"/>
            </a:srgbClr>
          </a:solidFill>
          <a:ln w="762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cxnSp>
        <p:nvCxnSpPr>
          <p:cNvPr id="59" name="Straight Connector 58">
            <a:extLst>
              <a:ext uri="{FF2B5EF4-FFF2-40B4-BE49-F238E27FC236}">
                <a16:creationId xmlns:a16="http://schemas.microsoft.com/office/drawing/2014/main" id="{19BA7AD4-8C01-A646-92BB-5B422792A79D}"/>
              </a:ext>
            </a:extLst>
          </p:cNvPr>
          <p:cNvCxnSpPr>
            <a:endCxn id="43" idx="2"/>
          </p:cNvCxnSpPr>
          <p:nvPr/>
        </p:nvCxnSpPr>
        <p:spPr bwMode="auto">
          <a:xfrm flipV="1">
            <a:off x="6095997" y="914400"/>
            <a:ext cx="3" cy="704658"/>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Rectangle 59">
            <a:extLst>
              <a:ext uri="{FF2B5EF4-FFF2-40B4-BE49-F238E27FC236}">
                <a16:creationId xmlns:a16="http://schemas.microsoft.com/office/drawing/2014/main" id="{E11F2DF7-43A9-3548-8DFB-EFA52BA70BE0}"/>
              </a:ext>
            </a:extLst>
          </p:cNvPr>
          <p:cNvSpPr/>
          <p:nvPr/>
        </p:nvSpPr>
        <p:spPr>
          <a:xfrm>
            <a:off x="5704320" y="1295400"/>
            <a:ext cx="772680"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61" name="Rectangle 60">
            <a:extLst>
              <a:ext uri="{FF2B5EF4-FFF2-40B4-BE49-F238E27FC236}">
                <a16:creationId xmlns:a16="http://schemas.microsoft.com/office/drawing/2014/main" id="{D6F52252-9B3F-774C-897A-86CF15A11976}"/>
              </a:ext>
            </a:extLst>
          </p:cNvPr>
          <p:cNvSpPr/>
          <p:nvPr/>
        </p:nvSpPr>
        <p:spPr bwMode="auto">
          <a:xfrm>
            <a:off x="3733800" y="457200"/>
            <a:ext cx="2351511" cy="971239"/>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sz="1200" dirty="0">
                <a:solidFill>
                  <a:srgbClr val="000000"/>
                </a:solidFill>
              </a:rPr>
              <a:t>Rom. 1:16</a:t>
            </a:r>
          </a:p>
          <a:p>
            <a:pPr algn="l"/>
            <a:r>
              <a:rPr lang="en-US" sz="1200" dirty="0">
                <a:solidFill>
                  <a:srgbClr val="000000"/>
                </a:solidFill>
              </a:rPr>
              <a:t>I. Cor. 15:1-4</a:t>
            </a:r>
          </a:p>
          <a:p>
            <a:pPr marL="635000" indent="-342900" algn="l">
              <a:buAutoNum type="alphaLcPeriod"/>
            </a:pPr>
            <a:r>
              <a:rPr lang="en-US" sz="1200" dirty="0">
                <a:solidFill>
                  <a:srgbClr val="000000"/>
                </a:solidFill>
              </a:rPr>
              <a:t>Death</a:t>
            </a:r>
          </a:p>
          <a:p>
            <a:pPr marL="635000" indent="-342900" algn="l">
              <a:buAutoNum type="alphaLcPeriod"/>
            </a:pPr>
            <a:r>
              <a:rPr lang="en-US" sz="1200" dirty="0">
                <a:solidFill>
                  <a:srgbClr val="000000"/>
                </a:solidFill>
              </a:rPr>
              <a:t>Burial </a:t>
            </a:r>
          </a:p>
          <a:p>
            <a:pPr marL="635000" indent="-342900" algn="l">
              <a:buAutoNum type="alphaLcPeriod"/>
            </a:pPr>
            <a:r>
              <a:rPr lang="en-US" sz="1200" dirty="0">
                <a:solidFill>
                  <a:srgbClr val="000000"/>
                </a:solidFill>
              </a:rPr>
              <a:t>Resurrection</a:t>
            </a:r>
          </a:p>
        </p:txBody>
      </p:sp>
      <p:sp>
        <p:nvSpPr>
          <p:cNvPr id="23" name="Rectangle 22"/>
          <p:cNvSpPr/>
          <p:nvPr/>
        </p:nvSpPr>
        <p:spPr bwMode="auto">
          <a:xfrm>
            <a:off x="9180" y="-1"/>
            <a:ext cx="12182819"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the law having a shadow of good things to come, and not the very image of the things, can never with those sacrifices which they offered year by year continually make the comers thereunto perfect.</a:t>
            </a:r>
          </a:p>
          <a:p>
            <a:pPr algn="r"/>
            <a:endParaRPr lang="en-US" sz="3600" dirty="0">
              <a:solidFill>
                <a:srgbClr val="C00000"/>
              </a:solidFill>
            </a:endParaRPr>
          </a:p>
          <a:p>
            <a:pPr algn="r"/>
            <a:r>
              <a:rPr lang="en-US" sz="3600" dirty="0">
                <a:solidFill>
                  <a:srgbClr val="C00000"/>
                </a:solidFill>
              </a:rPr>
              <a:t>Hebrew 10:1</a:t>
            </a:r>
          </a:p>
        </p:txBody>
      </p:sp>
      <p:sp>
        <p:nvSpPr>
          <p:cNvPr id="24" name="Rectangle 23"/>
          <p:cNvSpPr/>
          <p:nvPr/>
        </p:nvSpPr>
        <p:spPr bwMode="auto">
          <a:xfrm>
            <a:off x="-38724" y="0"/>
            <a:ext cx="12182819"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(24) Wherefore the law was our schoolmaster to bring us unto Christ, that we might be justified by faith.</a:t>
            </a:r>
          </a:p>
          <a:p>
            <a:endParaRPr lang="en-US" sz="3600" dirty="0">
              <a:solidFill>
                <a:srgbClr val="C00000"/>
              </a:solidFill>
            </a:endParaRPr>
          </a:p>
          <a:p>
            <a:r>
              <a:rPr lang="en-US" sz="3600" dirty="0">
                <a:solidFill>
                  <a:srgbClr val="C00000"/>
                </a:solidFill>
              </a:rPr>
              <a:t>(25) But after that faith is come, we are no longer under a schoolmaster.</a:t>
            </a:r>
          </a:p>
          <a:p>
            <a:endParaRPr lang="en-US" sz="3600" dirty="0">
              <a:solidFill>
                <a:srgbClr val="C00000"/>
              </a:solidFill>
            </a:endParaRPr>
          </a:p>
          <a:p>
            <a:r>
              <a:rPr lang="en-US" sz="3600" dirty="0">
                <a:solidFill>
                  <a:srgbClr val="C00000"/>
                </a:solidFill>
              </a:rPr>
              <a:t>(26) For ye are all the children of God by faith in Christ Jesus.</a:t>
            </a:r>
          </a:p>
          <a:p>
            <a:endParaRPr lang="en-US" sz="3600" dirty="0">
              <a:solidFill>
                <a:srgbClr val="C00000"/>
              </a:solidFill>
            </a:endParaRPr>
          </a:p>
          <a:p>
            <a:pPr algn="r"/>
            <a:r>
              <a:rPr lang="en-US" sz="3600" dirty="0">
                <a:solidFill>
                  <a:srgbClr val="C00000"/>
                </a:solidFill>
              </a:rPr>
              <a:t>Galatians 3:24-26</a:t>
            </a:r>
          </a:p>
        </p:txBody>
      </p:sp>
      <p:sp>
        <p:nvSpPr>
          <p:cNvPr id="25" name="Rectangle 24"/>
          <p:cNvSpPr/>
          <p:nvPr/>
        </p:nvSpPr>
        <p:spPr bwMode="auto">
          <a:xfrm>
            <a:off x="-38726" y="-2"/>
            <a:ext cx="12230725"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The next day John </a:t>
            </a:r>
            <a:r>
              <a:rPr lang="en-US" sz="3600" dirty="0" err="1">
                <a:solidFill>
                  <a:srgbClr val="C00000"/>
                </a:solidFill>
              </a:rPr>
              <a:t>seeth</a:t>
            </a:r>
            <a:r>
              <a:rPr lang="en-US" sz="3600" dirty="0">
                <a:solidFill>
                  <a:srgbClr val="C00000"/>
                </a:solidFill>
              </a:rPr>
              <a:t> Jesus coming unto him, and saith, Behold the Lamb of God, which </a:t>
            </a:r>
            <a:r>
              <a:rPr lang="en-US" sz="3600" dirty="0" err="1">
                <a:solidFill>
                  <a:srgbClr val="C00000"/>
                </a:solidFill>
              </a:rPr>
              <a:t>taketh</a:t>
            </a:r>
            <a:r>
              <a:rPr lang="en-US" sz="3600" dirty="0">
                <a:solidFill>
                  <a:srgbClr val="C00000"/>
                </a:solidFill>
              </a:rPr>
              <a:t> away the sin of the world.</a:t>
            </a:r>
          </a:p>
          <a:p>
            <a:endParaRPr lang="en-US" sz="3600" dirty="0">
              <a:solidFill>
                <a:srgbClr val="C00000"/>
              </a:solidFill>
            </a:endParaRPr>
          </a:p>
          <a:p>
            <a:pPr algn="r"/>
            <a:r>
              <a:rPr lang="en-US" sz="3600" dirty="0">
                <a:solidFill>
                  <a:srgbClr val="C00000"/>
                </a:solidFill>
              </a:rPr>
              <a:t>John 1:29</a:t>
            </a:r>
          </a:p>
        </p:txBody>
      </p:sp>
      <p:sp>
        <p:nvSpPr>
          <p:cNvPr id="26" name="Rectangle 25"/>
          <p:cNvSpPr/>
          <p:nvPr/>
        </p:nvSpPr>
        <p:spPr bwMode="auto">
          <a:xfrm>
            <a:off x="-43256" y="-4"/>
            <a:ext cx="12235256"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(32) The place of the scripture which he read was this, He was led as a sheep to the slaughter; and like a lamb dumb before his shearer, so opened he not his mouth:</a:t>
            </a:r>
          </a:p>
          <a:p>
            <a:endParaRPr lang="en-US" sz="3600" dirty="0">
              <a:solidFill>
                <a:srgbClr val="C00000"/>
              </a:solidFill>
            </a:endParaRPr>
          </a:p>
          <a:p>
            <a:r>
              <a:rPr lang="en-US" sz="3600" dirty="0">
                <a:solidFill>
                  <a:srgbClr val="C00000"/>
                </a:solidFill>
              </a:rPr>
              <a:t>(33) In his humiliation his judgment was taken away: and who shall declare his generation? for his life is taken from the earth.</a:t>
            </a:r>
          </a:p>
          <a:p>
            <a:pPr algn="r"/>
            <a:r>
              <a:rPr lang="en-US" sz="3600" dirty="0">
                <a:solidFill>
                  <a:srgbClr val="C00000"/>
                </a:solidFill>
              </a:rPr>
              <a:t>Acts 8:32-33</a:t>
            </a:r>
          </a:p>
        </p:txBody>
      </p:sp>
      <p:sp>
        <p:nvSpPr>
          <p:cNvPr id="27" name="Rectangle 26"/>
          <p:cNvSpPr/>
          <p:nvPr/>
        </p:nvSpPr>
        <p:spPr bwMode="auto">
          <a:xfrm>
            <a:off x="-43256" y="-4"/>
            <a:ext cx="12244435" cy="6930107"/>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(34) And the eunuch answered Philip, and said, I pray thee, of whom </a:t>
            </a:r>
            <a:r>
              <a:rPr lang="en-US" sz="3600" dirty="0" err="1">
                <a:solidFill>
                  <a:srgbClr val="C00000"/>
                </a:solidFill>
              </a:rPr>
              <a:t>speaketh</a:t>
            </a:r>
            <a:r>
              <a:rPr lang="en-US" sz="3600" dirty="0">
                <a:solidFill>
                  <a:srgbClr val="C00000"/>
                </a:solidFill>
              </a:rPr>
              <a:t> the prophet this? of himself, or of some other man?</a:t>
            </a:r>
          </a:p>
          <a:p>
            <a:endParaRPr lang="en-US" sz="3600" dirty="0">
              <a:solidFill>
                <a:srgbClr val="C00000"/>
              </a:solidFill>
            </a:endParaRPr>
          </a:p>
          <a:p>
            <a:r>
              <a:rPr lang="en-US" sz="3600" dirty="0">
                <a:solidFill>
                  <a:srgbClr val="C00000"/>
                </a:solidFill>
              </a:rPr>
              <a:t>(35) Then Philip opened his mouth, and began at the same scripture, and preached unto him Jesus.</a:t>
            </a:r>
          </a:p>
          <a:p>
            <a:endParaRPr lang="en-US" sz="3600" dirty="0">
              <a:solidFill>
                <a:srgbClr val="C00000"/>
              </a:solidFill>
            </a:endParaRPr>
          </a:p>
          <a:p>
            <a:pPr algn="r"/>
            <a:r>
              <a:rPr lang="en-US" sz="3600" dirty="0">
                <a:solidFill>
                  <a:srgbClr val="C00000"/>
                </a:solidFill>
              </a:rPr>
              <a:t>Acts 8:34-35</a:t>
            </a:r>
          </a:p>
        </p:txBody>
      </p:sp>
      <p:sp>
        <p:nvSpPr>
          <p:cNvPr id="30" name="Rectangle 29"/>
          <p:cNvSpPr/>
          <p:nvPr/>
        </p:nvSpPr>
        <p:spPr bwMode="auto">
          <a:xfrm>
            <a:off x="-43257" y="0"/>
            <a:ext cx="12244435" cy="6930103"/>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Christ also hath once suffered for sins, the just for the unjust, that he might bring us to God, being put to death in the flesh, but quickened by the Spirit:</a:t>
            </a:r>
          </a:p>
          <a:p>
            <a:endParaRPr lang="en-US" sz="3600" dirty="0">
              <a:solidFill>
                <a:srgbClr val="C00000"/>
              </a:solidFill>
            </a:endParaRPr>
          </a:p>
          <a:p>
            <a:pPr algn="r"/>
            <a:r>
              <a:rPr lang="en-US" sz="3600" dirty="0">
                <a:solidFill>
                  <a:srgbClr val="C00000"/>
                </a:solidFill>
              </a:rPr>
              <a:t>I Peter 3:18</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2000"/>
                                  </p:stCondLst>
                                  <p:childTnLst>
                                    <p:animEffect transition="out" filter="fade">
                                      <p:cBhvr>
                                        <p:cTn id="14" dur="1000"/>
                                        <p:tgtEl>
                                          <p:spTgt spid="23"/>
                                        </p:tgtEl>
                                      </p:cBhvr>
                                    </p:animEffect>
                                    <p:set>
                                      <p:cBhvr>
                                        <p:cTn id="15" dur="1" fill="hold">
                                          <p:stCondLst>
                                            <p:cond delay="999"/>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childTnLst>
                                </p:cTn>
                              </p:par>
                            </p:childTnLst>
                          </p:cTn>
                        </p:par>
                        <p:par>
                          <p:cTn id="21" fill="hold">
                            <p:stCondLst>
                              <p:cond delay="3000"/>
                            </p:stCondLst>
                            <p:childTnLst>
                              <p:par>
                                <p:cTn id="22" presetID="1" presetClass="entr" presetSubtype="0" fill="hold" nodeType="afterEffect">
                                  <p:stCondLst>
                                    <p:cond delay="0"/>
                                  </p:stCondLst>
                                  <p:childTnLst>
                                    <p:set>
                                      <p:cBhvr>
                                        <p:cTn id="23"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2000"/>
                                  </p:stCondLst>
                                  <p:childTnLst>
                                    <p:animEffect transition="out" filter="fade">
                                      <p:cBhvr>
                                        <p:cTn id="27" dur="1000"/>
                                        <p:tgtEl>
                                          <p:spTgt spid="24"/>
                                        </p:tgtEl>
                                      </p:cBhvr>
                                    </p:animEffect>
                                    <p:set>
                                      <p:cBhvr>
                                        <p:cTn id="28" dur="1" fill="hold">
                                          <p:stCondLst>
                                            <p:cond delay="999"/>
                                          </p:stCondLst>
                                        </p:cTn>
                                        <p:tgtEl>
                                          <p:spTgt spid="2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200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childTnLst>
                                </p:cTn>
                              </p:par>
                            </p:childTnLst>
                          </p:cTn>
                        </p:par>
                        <p:par>
                          <p:cTn id="34" fill="hold">
                            <p:stCondLst>
                              <p:cond delay="3000"/>
                            </p:stCondLst>
                            <p:childTnLst>
                              <p:par>
                                <p:cTn id="35" presetID="1" presetClass="entr" presetSubtype="0" fill="hold" nodeType="afterEffect">
                                  <p:stCondLst>
                                    <p:cond delay="0"/>
                                  </p:stCondLst>
                                  <p:childTnLst>
                                    <p:set>
                                      <p:cBhvr>
                                        <p:cTn id="36"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2000"/>
                                  </p:stCondLst>
                                  <p:childTnLst>
                                    <p:animEffect transition="out" filter="fade">
                                      <p:cBhvr>
                                        <p:cTn id="40" dur="1000"/>
                                        <p:tgtEl>
                                          <p:spTgt spid="25"/>
                                        </p:tgtEl>
                                      </p:cBhvr>
                                    </p:animEffect>
                                    <p:set>
                                      <p:cBhvr>
                                        <p:cTn id="41" dur="1" fill="hold">
                                          <p:stCondLst>
                                            <p:cond delay="999"/>
                                          </p:stCondLst>
                                        </p:cTn>
                                        <p:tgtEl>
                                          <p:spTgt spid="25"/>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200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10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200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1000"/>
                                        <p:tgtEl>
                                          <p:spTgt spid="27"/>
                                        </p:tgtEl>
                                      </p:cBhvr>
                                    </p:animEffect>
                                  </p:childTnLst>
                                </p:cTn>
                              </p:par>
                              <p:par>
                                <p:cTn id="52" presetID="10" presetClass="entr" presetSubtype="0" fill="hold" nodeType="withEffect">
                                  <p:stCondLst>
                                    <p:cond delay="0"/>
                                  </p:stCondLst>
                                  <p:childTnLst>
                                    <p:set>
                                      <p:cBhvr>
                                        <p:cTn id="53" dur="1" fill="hold">
                                          <p:stCondLst>
                                            <p:cond delay="0"/>
                                          </p:stCondLst>
                                        </p:cTn>
                                        <p:tgtEl>
                                          <p:spTgt spid="13">
                                            <p:txEl>
                                              <p:pRg st="8" end="8"/>
                                            </p:txEl>
                                          </p:spTgt>
                                        </p:tgtEl>
                                        <p:attrNameLst>
                                          <p:attrName>style.visibility</p:attrName>
                                        </p:attrNameLst>
                                      </p:cBhvr>
                                      <p:to>
                                        <p:strVal val="visible"/>
                                      </p:to>
                                    </p:set>
                                    <p:animEffect transition="in" filter="fade">
                                      <p:cBhvr>
                                        <p:cTn id="54" dur="1000"/>
                                        <p:tgtEl>
                                          <p:spTgt spid="13">
                                            <p:txEl>
                                              <p:pRg st="8" end="8"/>
                                            </p:txEl>
                                          </p:spTgt>
                                        </p:tgtEl>
                                      </p:cBhvr>
                                    </p:animEffect>
                                  </p:childTnLst>
                                </p:cTn>
                              </p:par>
                              <p:par>
                                <p:cTn id="55" presetID="10" presetClass="exit" presetSubtype="0" fill="hold" grpId="1" nodeType="withEffect">
                                  <p:stCondLst>
                                    <p:cond delay="2000"/>
                                  </p:stCondLst>
                                  <p:childTnLst>
                                    <p:animEffect transition="out" filter="fade">
                                      <p:cBhvr>
                                        <p:cTn id="56" dur="1000"/>
                                        <p:tgtEl>
                                          <p:spTgt spid="26"/>
                                        </p:tgtEl>
                                      </p:cBhvr>
                                    </p:animEffect>
                                    <p:set>
                                      <p:cBhvr>
                                        <p:cTn id="57" dur="1" fill="hold">
                                          <p:stCondLst>
                                            <p:cond delay="999"/>
                                          </p:stCondLst>
                                        </p:cTn>
                                        <p:tgtEl>
                                          <p:spTgt spid="26"/>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2000"/>
                                  </p:stCondLst>
                                  <p:childTnLst>
                                    <p:animEffect transition="out" filter="fade">
                                      <p:cBhvr>
                                        <p:cTn id="61" dur="1000"/>
                                        <p:tgtEl>
                                          <p:spTgt spid="27"/>
                                        </p:tgtEl>
                                      </p:cBhvr>
                                    </p:animEffect>
                                    <p:set>
                                      <p:cBhvr>
                                        <p:cTn id="62" dur="1" fill="hold">
                                          <p:stCondLst>
                                            <p:cond delay="999"/>
                                          </p:stCondLst>
                                        </p:cTn>
                                        <p:tgtEl>
                                          <p:spTgt spid="27"/>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200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1000"/>
                                        <p:tgtEl>
                                          <p:spTgt spid="30"/>
                                        </p:tgtEl>
                                      </p:cBhvr>
                                    </p:animEffect>
                                  </p:childTnLst>
                                </p:cTn>
                              </p:par>
                            </p:childTnLst>
                          </p:cTn>
                        </p:par>
                        <p:par>
                          <p:cTn id="68" fill="hold">
                            <p:stCondLst>
                              <p:cond delay="3000"/>
                            </p:stCondLst>
                            <p:childTnLst>
                              <p:par>
                                <p:cTn id="69" presetID="1" presetClass="entr" presetSubtype="0" fill="hold" nodeType="afterEffect">
                                  <p:stCondLst>
                                    <p:cond delay="0"/>
                                  </p:stCondLst>
                                  <p:childTnLst>
                                    <p:set>
                                      <p:cBhvr>
                                        <p:cTn id="70"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2000"/>
                                  </p:stCondLst>
                                  <p:childTnLst>
                                    <p:animEffect transition="out" filter="fade">
                                      <p:cBhvr>
                                        <p:cTn id="74" dur="1000"/>
                                        <p:tgtEl>
                                          <p:spTgt spid="30"/>
                                        </p:tgtEl>
                                      </p:cBhvr>
                                    </p:animEffect>
                                    <p:set>
                                      <p:cBhvr>
                                        <p:cTn id="75" dur="1" fill="hold">
                                          <p:stCondLst>
                                            <p:cond delay="9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30" grpId="0" animBg="1"/>
      <p:bldP spid="3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4419600" y="2438400"/>
            <a:ext cx="1752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buFont typeface="Arial" pitchFamily="34" charset="0"/>
              <a:buChar char="•"/>
            </a:pPr>
            <a:r>
              <a:rPr lang="en-US" sz="1600" dirty="0">
                <a:solidFill>
                  <a:srgbClr val="000000"/>
                </a:solidFill>
              </a:rPr>
              <a:t> Gen. 3:21</a:t>
            </a:r>
          </a:p>
          <a:p>
            <a:pPr algn="l">
              <a:buFont typeface="Arial" pitchFamily="34" charset="0"/>
              <a:buChar char="•"/>
            </a:pPr>
            <a:r>
              <a:rPr lang="en-US" sz="1600" dirty="0">
                <a:solidFill>
                  <a:srgbClr val="000000"/>
                </a:solidFill>
              </a:rPr>
              <a:t> Gen. 22:1-4</a:t>
            </a:r>
          </a:p>
          <a:p>
            <a:pPr algn="l">
              <a:buFont typeface="Arial" pitchFamily="34" charset="0"/>
              <a:buChar char="•"/>
            </a:pPr>
            <a:r>
              <a:rPr lang="en-US" sz="1600" dirty="0">
                <a:solidFill>
                  <a:srgbClr val="000000"/>
                </a:solidFill>
              </a:rPr>
              <a:t> Exodus 12</a:t>
            </a:r>
          </a:p>
          <a:p>
            <a:pPr algn="l">
              <a:buFont typeface="Arial" pitchFamily="34" charset="0"/>
              <a:buChar char="•"/>
            </a:pPr>
            <a:r>
              <a:rPr lang="en-US" sz="1600" dirty="0">
                <a:solidFill>
                  <a:srgbClr val="000000"/>
                </a:solidFill>
              </a:rPr>
              <a:t> Isa. 53:7</a:t>
            </a:r>
          </a:p>
          <a:p>
            <a:pPr algn="l">
              <a:buFont typeface="Arial" pitchFamily="34" charset="0"/>
              <a:buChar char="•"/>
            </a:pPr>
            <a:r>
              <a:rPr lang="en-US" sz="1600" dirty="0">
                <a:solidFill>
                  <a:srgbClr val="000000"/>
                </a:solidFill>
              </a:rPr>
              <a:t> Heb. 9:12</a:t>
            </a:r>
          </a:p>
          <a:p>
            <a:pPr algn="l">
              <a:buFont typeface="Arial" pitchFamily="34" charset="0"/>
              <a:buChar char="•"/>
            </a:pPr>
            <a:r>
              <a:rPr lang="en-US" sz="1600" dirty="0">
                <a:solidFill>
                  <a:srgbClr val="000000"/>
                </a:solidFill>
              </a:rPr>
              <a:t> Heb. 10:1</a:t>
            </a:r>
          </a:p>
          <a:p>
            <a:pPr algn="l">
              <a:buFont typeface="Arial" pitchFamily="34" charset="0"/>
              <a:buChar char="•"/>
            </a:pPr>
            <a:r>
              <a:rPr lang="en-US" sz="1600" dirty="0">
                <a:solidFill>
                  <a:srgbClr val="000000"/>
                </a:solidFill>
              </a:rPr>
              <a:t> Gal. 3:24-26</a:t>
            </a:r>
          </a:p>
          <a:p>
            <a:pPr algn="l">
              <a:buFont typeface="Arial" pitchFamily="34" charset="0"/>
              <a:buChar char="•"/>
            </a:pPr>
            <a:r>
              <a:rPr lang="en-US" sz="1600" dirty="0">
                <a:solidFill>
                  <a:srgbClr val="000000"/>
                </a:solidFill>
              </a:rPr>
              <a:t> John 1:29</a:t>
            </a:r>
          </a:p>
          <a:p>
            <a:pPr algn="l">
              <a:buFont typeface="Arial" pitchFamily="34" charset="0"/>
              <a:buChar char="•"/>
            </a:pPr>
            <a:r>
              <a:rPr lang="en-US" sz="1600" dirty="0">
                <a:solidFill>
                  <a:srgbClr val="000000"/>
                </a:solidFill>
              </a:rPr>
              <a:t> Acts 8:32-35</a:t>
            </a:r>
          </a:p>
          <a:p>
            <a:pPr algn="l">
              <a:buFont typeface="Arial" pitchFamily="34" charset="0"/>
              <a:buChar char="•"/>
            </a:pPr>
            <a:r>
              <a:rPr lang="en-US" sz="1600" dirty="0">
                <a:solidFill>
                  <a:srgbClr val="000000"/>
                </a:solidFill>
              </a:rPr>
              <a:t> I Pet. 3:18</a:t>
            </a:r>
          </a:p>
          <a:p>
            <a:pPr algn="l">
              <a:buFont typeface="Arial" pitchFamily="34" charset="0"/>
              <a:buChar char="•"/>
            </a:pPr>
            <a:r>
              <a:rPr lang="en-US" sz="1600" dirty="0">
                <a:solidFill>
                  <a:srgbClr val="000000"/>
                </a:solidFill>
              </a:rPr>
              <a:t> I Pet. 2:24</a:t>
            </a:r>
          </a:p>
          <a:p>
            <a:pPr algn="l">
              <a:buFont typeface="Arial" pitchFamily="34" charset="0"/>
              <a:buChar char="•"/>
            </a:pPr>
            <a:r>
              <a:rPr lang="en-US" sz="1600" dirty="0">
                <a:solidFill>
                  <a:srgbClr val="000000"/>
                </a:solidFill>
              </a:rPr>
              <a:t> Rom. 5:6-8</a:t>
            </a:r>
          </a:p>
          <a:p>
            <a:pPr algn="l">
              <a:buFont typeface="Arial" pitchFamily="34" charset="0"/>
              <a:buChar char="•"/>
            </a:pPr>
            <a:r>
              <a:rPr lang="en-US" sz="1600" dirty="0">
                <a:solidFill>
                  <a:srgbClr val="000000"/>
                </a:solidFill>
              </a:rPr>
              <a:t> Heb. 10:10-14</a:t>
            </a:r>
          </a:p>
          <a:p>
            <a:pPr algn="l">
              <a:buFont typeface="Arial" pitchFamily="34" charset="0"/>
              <a:buChar char="•"/>
            </a:pPr>
            <a:r>
              <a:rPr lang="en-US" sz="1600" dirty="0">
                <a:solidFill>
                  <a:srgbClr val="000000"/>
                </a:solidFill>
              </a:rPr>
              <a:t> John 19:30</a:t>
            </a:r>
          </a:p>
        </p:txBody>
      </p:sp>
      <p:sp>
        <p:nvSpPr>
          <p:cNvPr id="14" name="TextBox 13"/>
          <p:cNvSpPr txBox="1"/>
          <p:nvPr/>
        </p:nvSpPr>
        <p:spPr>
          <a:xfrm>
            <a:off x="3657600" y="152400"/>
            <a:ext cx="1306084" cy="369332"/>
          </a:xfrm>
          <a:prstGeom prst="rect">
            <a:avLst/>
          </a:prstGeom>
          <a:noFill/>
        </p:spPr>
        <p:txBody>
          <a:bodyPr wrap="square" rtlCol="0">
            <a:spAutoFit/>
          </a:bodyPr>
          <a:lstStyle/>
          <a:p>
            <a:pPr algn="l"/>
            <a:r>
              <a:rPr lang="en-US" u="sng" dirty="0">
                <a:solidFill>
                  <a:srgbClr val="000000"/>
                </a:solidFill>
              </a:rPr>
              <a:t>GOSPEL</a:t>
            </a:r>
            <a:endParaRPr lang="en-US" dirty="0">
              <a:solidFill>
                <a:srgbClr val="000000"/>
              </a:solidFill>
            </a:endParaRPr>
          </a:p>
        </p:txBody>
      </p:sp>
      <p:sp>
        <p:nvSpPr>
          <p:cNvPr id="30" name="TextBox 29">
            <a:extLst>
              <a:ext uri="{FF2B5EF4-FFF2-40B4-BE49-F238E27FC236}">
                <a16:creationId xmlns:a16="http://schemas.microsoft.com/office/drawing/2014/main" id="{EFF0323F-4BB0-434C-A83D-4EFE38F92813}"/>
              </a:ext>
            </a:extLst>
          </p:cNvPr>
          <p:cNvSpPr txBox="1"/>
          <p:nvPr/>
        </p:nvSpPr>
        <p:spPr>
          <a:xfrm>
            <a:off x="228600" y="4876800"/>
            <a:ext cx="849357" cy="246221"/>
          </a:xfrm>
          <a:prstGeom prst="rect">
            <a:avLst/>
          </a:prstGeom>
          <a:noFill/>
        </p:spPr>
        <p:txBody>
          <a:bodyPr wrap="square" rtlCol="0">
            <a:spAutoFit/>
          </a:bodyPr>
          <a:lstStyle/>
          <a:p>
            <a:r>
              <a:rPr lang="en-US" sz="1000" dirty="0">
                <a:solidFill>
                  <a:srgbClr val="000000"/>
                </a:solidFill>
              </a:rPr>
              <a:t>Love</a:t>
            </a:r>
          </a:p>
        </p:txBody>
      </p:sp>
      <p:sp>
        <p:nvSpPr>
          <p:cNvPr id="31" name="TextBox 30">
            <a:extLst>
              <a:ext uri="{FF2B5EF4-FFF2-40B4-BE49-F238E27FC236}">
                <a16:creationId xmlns:a16="http://schemas.microsoft.com/office/drawing/2014/main" id="{A1F1FC36-51B4-5E4A-9D23-BB17671B164E}"/>
              </a:ext>
            </a:extLst>
          </p:cNvPr>
          <p:cNvSpPr txBox="1"/>
          <p:nvPr/>
        </p:nvSpPr>
        <p:spPr>
          <a:xfrm>
            <a:off x="1045639" y="4881175"/>
            <a:ext cx="794318" cy="246221"/>
          </a:xfrm>
          <a:prstGeom prst="rect">
            <a:avLst/>
          </a:prstGeom>
          <a:noFill/>
        </p:spPr>
        <p:txBody>
          <a:bodyPr wrap="square" rtlCol="0">
            <a:spAutoFit/>
          </a:bodyPr>
          <a:lstStyle/>
          <a:p>
            <a:r>
              <a:rPr lang="en-US" sz="1000" dirty="0">
                <a:solidFill>
                  <a:srgbClr val="000000"/>
                </a:solidFill>
              </a:rPr>
              <a:t>Baptism</a:t>
            </a:r>
          </a:p>
        </p:txBody>
      </p:sp>
      <p:sp>
        <p:nvSpPr>
          <p:cNvPr id="32" name="TextBox 31">
            <a:extLst>
              <a:ext uri="{FF2B5EF4-FFF2-40B4-BE49-F238E27FC236}">
                <a16:creationId xmlns:a16="http://schemas.microsoft.com/office/drawing/2014/main" id="{98D78E27-9AE5-3544-A3C3-9BF5E13BC8F0}"/>
              </a:ext>
            </a:extLst>
          </p:cNvPr>
          <p:cNvSpPr txBox="1"/>
          <p:nvPr/>
        </p:nvSpPr>
        <p:spPr>
          <a:xfrm>
            <a:off x="1917500" y="4876800"/>
            <a:ext cx="683113" cy="246221"/>
          </a:xfrm>
          <a:prstGeom prst="rect">
            <a:avLst/>
          </a:prstGeom>
          <a:noFill/>
        </p:spPr>
        <p:txBody>
          <a:bodyPr wrap="square" rtlCol="0">
            <a:spAutoFit/>
          </a:bodyPr>
          <a:lstStyle/>
          <a:p>
            <a:r>
              <a:rPr lang="en-US" sz="1000" dirty="0">
                <a:solidFill>
                  <a:srgbClr val="000000"/>
                </a:solidFill>
              </a:rPr>
              <a:t>Church</a:t>
            </a:r>
          </a:p>
        </p:txBody>
      </p:sp>
      <p:sp>
        <p:nvSpPr>
          <p:cNvPr id="33" name="TextBox 32">
            <a:extLst>
              <a:ext uri="{FF2B5EF4-FFF2-40B4-BE49-F238E27FC236}">
                <a16:creationId xmlns:a16="http://schemas.microsoft.com/office/drawing/2014/main" id="{2874ACB8-654D-5C43-9DC4-B71449089F5E}"/>
              </a:ext>
            </a:extLst>
          </p:cNvPr>
          <p:cNvSpPr txBox="1"/>
          <p:nvPr/>
        </p:nvSpPr>
        <p:spPr>
          <a:xfrm>
            <a:off x="2701002" y="4876800"/>
            <a:ext cx="914400" cy="246221"/>
          </a:xfrm>
          <a:prstGeom prst="rect">
            <a:avLst/>
          </a:prstGeom>
          <a:noFill/>
        </p:spPr>
        <p:txBody>
          <a:bodyPr wrap="square" rtlCol="0">
            <a:spAutoFit/>
          </a:bodyPr>
          <a:lstStyle/>
          <a:p>
            <a:r>
              <a:rPr lang="en-US" sz="1000" dirty="0">
                <a:solidFill>
                  <a:srgbClr val="000000"/>
                </a:solidFill>
              </a:rPr>
              <a:t>Worship</a:t>
            </a:r>
          </a:p>
        </p:txBody>
      </p:sp>
      <p:sp>
        <p:nvSpPr>
          <p:cNvPr id="34" name="TextBox 33">
            <a:extLst>
              <a:ext uri="{FF2B5EF4-FFF2-40B4-BE49-F238E27FC236}">
                <a16:creationId xmlns:a16="http://schemas.microsoft.com/office/drawing/2014/main" id="{892B4E8D-9243-FE40-B588-34BDFCB0E0CD}"/>
              </a:ext>
            </a:extLst>
          </p:cNvPr>
          <p:cNvSpPr txBox="1"/>
          <p:nvPr/>
        </p:nvSpPr>
        <p:spPr>
          <a:xfrm>
            <a:off x="3542012" y="4876800"/>
            <a:ext cx="917083" cy="246221"/>
          </a:xfrm>
          <a:prstGeom prst="rect">
            <a:avLst/>
          </a:prstGeom>
          <a:noFill/>
        </p:spPr>
        <p:txBody>
          <a:bodyPr wrap="square" rtlCol="0">
            <a:spAutoFit/>
          </a:bodyPr>
          <a:lstStyle/>
          <a:p>
            <a:r>
              <a:rPr lang="en-US" sz="1000" dirty="0">
                <a:solidFill>
                  <a:srgbClr val="000000"/>
                </a:solidFill>
              </a:rPr>
              <a:t>Service</a:t>
            </a:r>
          </a:p>
        </p:txBody>
      </p:sp>
      <p:sp>
        <p:nvSpPr>
          <p:cNvPr id="35" name="TextBox 34">
            <a:extLst>
              <a:ext uri="{FF2B5EF4-FFF2-40B4-BE49-F238E27FC236}">
                <a16:creationId xmlns:a16="http://schemas.microsoft.com/office/drawing/2014/main" id="{6C853E62-B54E-CF4B-8CDA-FAAD9E3B11C8}"/>
              </a:ext>
            </a:extLst>
          </p:cNvPr>
          <p:cNvSpPr txBox="1"/>
          <p:nvPr/>
        </p:nvSpPr>
        <p:spPr>
          <a:xfrm>
            <a:off x="-2" y="1773248"/>
            <a:ext cx="6095999" cy="584775"/>
          </a:xfrm>
          <a:prstGeom prst="rect">
            <a:avLst/>
          </a:prstGeom>
          <a:noFill/>
        </p:spPr>
        <p:txBody>
          <a:bodyPr wrap="square" rtlCol="0">
            <a:spAutoFit/>
          </a:bodyPr>
          <a:lstStyle/>
          <a:p>
            <a:r>
              <a:rPr lang="en-US" sz="3200" u="sng" dirty="0">
                <a:solidFill>
                  <a:srgbClr val="000000"/>
                </a:solidFill>
              </a:rPr>
              <a:t>No Relationship</a:t>
            </a:r>
            <a:endParaRPr lang="en-US" sz="3200" dirty="0">
              <a:solidFill>
                <a:srgbClr val="000000"/>
              </a:solidFill>
            </a:endParaRPr>
          </a:p>
        </p:txBody>
      </p:sp>
      <p:sp>
        <p:nvSpPr>
          <p:cNvPr id="36" name="TextBox 35">
            <a:extLst>
              <a:ext uri="{FF2B5EF4-FFF2-40B4-BE49-F238E27FC236}">
                <a16:creationId xmlns:a16="http://schemas.microsoft.com/office/drawing/2014/main" id="{D4D16EEC-30CB-D449-84D0-D4AB6A8B584C}"/>
              </a:ext>
            </a:extLst>
          </p:cNvPr>
          <p:cNvSpPr txBox="1"/>
          <p:nvPr/>
        </p:nvSpPr>
        <p:spPr>
          <a:xfrm>
            <a:off x="6095999" y="1777425"/>
            <a:ext cx="6095999" cy="584775"/>
          </a:xfrm>
          <a:prstGeom prst="rect">
            <a:avLst/>
          </a:prstGeom>
          <a:noFill/>
        </p:spPr>
        <p:txBody>
          <a:bodyPr wrap="square" rtlCol="0">
            <a:spAutoFit/>
          </a:bodyPr>
          <a:lstStyle/>
          <a:p>
            <a:r>
              <a:rPr lang="en-US" sz="3200" u="sng" dirty="0">
                <a:solidFill>
                  <a:srgbClr val="000000"/>
                </a:solidFill>
              </a:rPr>
              <a:t>Relationship</a:t>
            </a:r>
            <a:endParaRPr lang="en-US" sz="3200" dirty="0">
              <a:solidFill>
                <a:srgbClr val="000000"/>
              </a:solidFill>
            </a:endParaRPr>
          </a:p>
        </p:txBody>
      </p:sp>
      <p:sp>
        <p:nvSpPr>
          <p:cNvPr id="37" name="Rectangle 36">
            <a:extLst>
              <a:ext uri="{FF2B5EF4-FFF2-40B4-BE49-F238E27FC236}">
                <a16:creationId xmlns:a16="http://schemas.microsoft.com/office/drawing/2014/main" id="{56DA41B3-2A4A-C349-9BCD-5F97D71BC423}"/>
              </a:ext>
            </a:extLst>
          </p:cNvPr>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38" name="Straight Connector 37">
            <a:extLst>
              <a:ext uri="{FF2B5EF4-FFF2-40B4-BE49-F238E27FC236}">
                <a16:creationId xmlns:a16="http://schemas.microsoft.com/office/drawing/2014/main" id="{FB892679-A330-CB49-8338-075BCBA32BAE}"/>
              </a:ext>
            </a:extLst>
          </p:cNvPr>
          <p:cNvCxnSpPr/>
          <p:nvPr/>
        </p:nvCxnSpPr>
        <p:spPr bwMode="auto">
          <a:xfrm>
            <a:off x="6095997" y="2383007"/>
            <a:ext cx="3" cy="4619207"/>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a:extLst>
              <a:ext uri="{FF2B5EF4-FFF2-40B4-BE49-F238E27FC236}">
                <a16:creationId xmlns:a16="http://schemas.microsoft.com/office/drawing/2014/main" id="{06498E29-A3A8-5148-8C43-4D0F18E04364}"/>
              </a:ext>
            </a:extLst>
          </p:cNvPr>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40" name="TextBox 39">
            <a:extLst>
              <a:ext uri="{FF2B5EF4-FFF2-40B4-BE49-F238E27FC236}">
                <a16:creationId xmlns:a16="http://schemas.microsoft.com/office/drawing/2014/main" id="{494365B5-F11C-3245-A6E9-319CAC2D11A7}"/>
              </a:ext>
            </a:extLst>
          </p:cNvPr>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41" name="TextBox 40">
            <a:extLst>
              <a:ext uri="{FF2B5EF4-FFF2-40B4-BE49-F238E27FC236}">
                <a16:creationId xmlns:a16="http://schemas.microsoft.com/office/drawing/2014/main" id="{49662397-14DC-DC45-B7D7-0D40A2D61C08}"/>
              </a:ext>
            </a:extLst>
          </p:cNvPr>
          <p:cNvSpPr txBox="1"/>
          <p:nvPr/>
        </p:nvSpPr>
        <p:spPr>
          <a:xfrm>
            <a:off x="548677" y="343000"/>
            <a:ext cx="1203923" cy="461665"/>
          </a:xfrm>
          <a:prstGeom prst="rect">
            <a:avLst/>
          </a:prstGeom>
          <a:noFill/>
        </p:spPr>
        <p:txBody>
          <a:bodyPr wrap="square" rtlCol="0">
            <a:spAutoFit/>
          </a:bodyPr>
          <a:lstStyle/>
          <a:p>
            <a:pPr algn="l">
              <a:buFont typeface="Arial" pitchFamily="34" charset="0"/>
              <a:buChar char="•"/>
            </a:pPr>
            <a:r>
              <a:rPr lang="en-US" sz="800" dirty="0">
                <a:solidFill>
                  <a:srgbClr val="000000"/>
                </a:solidFill>
              </a:rPr>
              <a:t>   Romans 14:11-12</a:t>
            </a:r>
          </a:p>
          <a:p>
            <a:pPr algn="l">
              <a:buFont typeface="Arial" pitchFamily="34" charset="0"/>
              <a:buChar char="•"/>
            </a:pPr>
            <a:r>
              <a:rPr lang="en-US" sz="800" dirty="0">
                <a:solidFill>
                  <a:srgbClr val="000000"/>
                </a:solidFill>
              </a:rPr>
              <a:t>   Romans 2:2</a:t>
            </a:r>
          </a:p>
          <a:p>
            <a:pPr algn="l">
              <a:buFont typeface="Arial" pitchFamily="34" charset="0"/>
              <a:buChar char="•"/>
            </a:pPr>
            <a:r>
              <a:rPr lang="en-US" sz="800" dirty="0">
                <a:solidFill>
                  <a:srgbClr val="000000"/>
                </a:solidFill>
              </a:rPr>
              <a:t>   John 17:17</a:t>
            </a:r>
          </a:p>
        </p:txBody>
      </p:sp>
      <p:sp>
        <p:nvSpPr>
          <p:cNvPr id="42" name="TextBox 41">
            <a:extLst>
              <a:ext uri="{FF2B5EF4-FFF2-40B4-BE49-F238E27FC236}">
                <a16:creationId xmlns:a16="http://schemas.microsoft.com/office/drawing/2014/main" id="{9158D083-5FE7-1D46-92A1-7B2DB561C824}"/>
              </a:ext>
            </a:extLst>
          </p:cNvPr>
          <p:cNvSpPr txBox="1"/>
          <p:nvPr/>
        </p:nvSpPr>
        <p:spPr>
          <a:xfrm>
            <a:off x="9805430" y="343000"/>
            <a:ext cx="1981200" cy="830997"/>
          </a:xfrm>
          <a:prstGeom prst="rect">
            <a:avLst/>
          </a:prstGeom>
          <a:noFill/>
        </p:spPr>
        <p:txBody>
          <a:bodyPr wrap="square" rtlCol="0">
            <a:spAutoFit/>
          </a:bodyPr>
          <a:lstStyle/>
          <a:p>
            <a:pPr marL="342900" indent="-342900" algn="l">
              <a:buFont typeface="+mj-lt"/>
              <a:buAutoNum type="arabicPeriod"/>
            </a:pPr>
            <a:r>
              <a:rPr lang="en-US" sz="800" dirty="0">
                <a:solidFill>
                  <a:srgbClr val="000000"/>
                </a:solidFill>
              </a:rPr>
              <a:t> Construction</a:t>
            </a:r>
          </a:p>
          <a:p>
            <a:pPr marL="342900" indent="-342900" algn="l">
              <a:buFont typeface="+mj-lt"/>
              <a:buAutoNum type="arabicPeriod"/>
            </a:pPr>
            <a:r>
              <a:rPr lang="en-US" sz="800" dirty="0">
                <a:solidFill>
                  <a:srgbClr val="000000"/>
                </a:solidFill>
              </a:rPr>
              <a:t> Prophecies</a:t>
            </a:r>
          </a:p>
          <a:p>
            <a:pPr marL="342900" indent="-342900" algn="l">
              <a:buFont typeface="+mj-lt"/>
              <a:buAutoNum type="arabicPeriod"/>
            </a:pPr>
            <a:r>
              <a:rPr lang="en-US" sz="800" dirty="0">
                <a:solidFill>
                  <a:srgbClr val="000000"/>
                </a:solidFill>
              </a:rPr>
              <a:t> Bible Claims</a:t>
            </a:r>
          </a:p>
          <a:p>
            <a:pPr marL="800100" lvl="1" indent="-342900" algn="l">
              <a:buFont typeface="Arial" pitchFamily="34" charset="0"/>
              <a:buChar char="•"/>
            </a:pPr>
            <a:r>
              <a:rPr lang="en-US" sz="800" dirty="0">
                <a:solidFill>
                  <a:srgbClr val="000000"/>
                </a:solidFill>
              </a:rPr>
              <a:t>II Peter 1:21</a:t>
            </a:r>
          </a:p>
          <a:p>
            <a:pPr marL="800100" lvl="1" indent="-342900" algn="l">
              <a:buFont typeface="Arial" pitchFamily="34" charset="0"/>
              <a:buChar char="•"/>
            </a:pPr>
            <a:r>
              <a:rPr lang="en-US" sz="800" dirty="0">
                <a:solidFill>
                  <a:srgbClr val="000000"/>
                </a:solidFill>
              </a:rPr>
              <a:t>II Timothy 3:16</a:t>
            </a:r>
          </a:p>
          <a:p>
            <a:pPr marL="800100" lvl="1" indent="-342900" algn="l">
              <a:buFont typeface="Arial" pitchFamily="34" charset="0"/>
              <a:buChar char="•"/>
            </a:pPr>
            <a:r>
              <a:rPr lang="en-US" sz="800" dirty="0">
                <a:solidFill>
                  <a:srgbClr val="000000"/>
                </a:solidFill>
              </a:rPr>
              <a:t>I Corinthians 2:9-10</a:t>
            </a:r>
          </a:p>
        </p:txBody>
      </p:sp>
      <p:sp>
        <p:nvSpPr>
          <p:cNvPr id="43" name="TextBox 42">
            <a:extLst>
              <a:ext uri="{FF2B5EF4-FFF2-40B4-BE49-F238E27FC236}">
                <a16:creationId xmlns:a16="http://schemas.microsoft.com/office/drawing/2014/main" id="{1651A07D-3364-2A4E-B987-E613585EF880}"/>
              </a:ext>
            </a:extLst>
          </p:cNvPr>
          <p:cNvSpPr txBox="1"/>
          <p:nvPr/>
        </p:nvSpPr>
        <p:spPr>
          <a:xfrm>
            <a:off x="548677" y="2383007"/>
            <a:ext cx="3185123" cy="1716624"/>
          </a:xfrm>
          <a:prstGeom prst="rect">
            <a:avLst/>
          </a:prstGeom>
          <a:noFill/>
        </p:spPr>
        <p:txBody>
          <a:bodyPr wrap="square" rtlCol="0">
            <a:spAutoFit/>
          </a:bodyPr>
          <a:lstStyle/>
          <a:p>
            <a:pPr marL="342900" indent="-342900" algn="l">
              <a:lnSpc>
                <a:spcPct val="150000"/>
              </a:lnSpc>
              <a:buFont typeface="+mj-lt"/>
              <a:buAutoNum type="arabicPeriod"/>
            </a:pPr>
            <a:r>
              <a:rPr lang="en-US" sz="1200" dirty="0">
                <a:solidFill>
                  <a:srgbClr val="000000"/>
                </a:solidFill>
              </a:rPr>
              <a:t>Lost </a:t>
            </a:r>
            <a:r>
              <a:rPr lang="en-US" sz="1200" dirty="0">
                <a:solidFill>
                  <a:srgbClr val="C00000"/>
                </a:solidFill>
              </a:rPr>
              <a:t>- Luke 19:10</a:t>
            </a:r>
            <a:r>
              <a:rPr lang="en-US" sz="1200" i="1" dirty="0">
                <a:solidFill>
                  <a:srgbClr val="000000"/>
                </a:solidFill>
              </a:rPr>
              <a:t> </a:t>
            </a:r>
          </a:p>
          <a:p>
            <a:pPr marL="342900" indent="-342900" algn="l">
              <a:lnSpc>
                <a:spcPct val="150000"/>
              </a:lnSpc>
              <a:buFont typeface="+mj-lt"/>
              <a:buAutoNum type="arabicPeriod"/>
            </a:pPr>
            <a:r>
              <a:rPr lang="en-US" sz="1200" dirty="0">
                <a:solidFill>
                  <a:srgbClr val="000000"/>
                </a:solidFill>
              </a:rPr>
              <a:t>Condemned </a:t>
            </a:r>
            <a:r>
              <a:rPr lang="en-US" sz="1200" dirty="0">
                <a:solidFill>
                  <a:srgbClr val="C00000"/>
                </a:solidFill>
              </a:rPr>
              <a:t>- John 3:18</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Unforgiven </a:t>
            </a:r>
            <a:r>
              <a:rPr lang="en-US" sz="1200" dirty="0">
                <a:solidFill>
                  <a:srgbClr val="C00000"/>
                </a:solidFill>
              </a:rPr>
              <a:t>- Acts 13:38-39</a:t>
            </a:r>
          </a:p>
          <a:p>
            <a:pPr marL="342900" indent="-342900" algn="l">
              <a:lnSpc>
                <a:spcPct val="150000"/>
              </a:lnSpc>
              <a:spcBef>
                <a:spcPts val="0"/>
              </a:spcBef>
              <a:buFont typeface="+mj-lt"/>
              <a:buAutoNum type="arabicPeriod"/>
            </a:pPr>
            <a:r>
              <a:rPr lang="en-US" sz="1200" dirty="0">
                <a:solidFill>
                  <a:srgbClr val="000000"/>
                </a:solidFill>
              </a:rPr>
              <a:t>Unrighteous </a:t>
            </a:r>
            <a:r>
              <a:rPr lang="en-US" sz="1200" dirty="0">
                <a:solidFill>
                  <a:srgbClr val="C00000"/>
                </a:solidFill>
              </a:rPr>
              <a:t>- Romans 1:18</a:t>
            </a:r>
          </a:p>
          <a:p>
            <a:pPr marL="342900" indent="-342900" algn="l">
              <a:lnSpc>
                <a:spcPct val="150000"/>
              </a:lnSpc>
              <a:spcBef>
                <a:spcPts val="0"/>
              </a:spcBef>
              <a:buFont typeface="+mj-lt"/>
              <a:buAutoNum type="arabicPeriod"/>
            </a:pPr>
            <a:r>
              <a:rPr lang="en-US" sz="1200" dirty="0">
                <a:solidFill>
                  <a:srgbClr val="000000"/>
                </a:solidFill>
              </a:rPr>
              <a:t>Dead in Trespasses &amp; Sins </a:t>
            </a:r>
            <a:r>
              <a:rPr lang="en-US" sz="1200" dirty="0">
                <a:solidFill>
                  <a:srgbClr val="C00000"/>
                </a:solidFill>
              </a:rPr>
              <a:t>- Eph. 2:1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in Lake of Fire </a:t>
            </a:r>
            <a:r>
              <a:rPr lang="en-US" sz="1200" dirty="0">
                <a:solidFill>
                  <a:srgbClr val="C00000"/>
                </a:solidFill>
              </a:rPr>
              <a:t>- Rev. 20:14-15</a:t>
            </a:r>
          </a:p>
        </p:txBody>
      </p:sp>
      <p:sp>
        <p:nvSpPr>
          <p:cNvPr id="44" name="TextBox 43">
            <a:extLst>
              <a:ext uri="{FF2B5EF4-FFF2-40B4-BE49-F238E27FC236}">
                <a16:creationId xmlns:a16="http://schemas.microsoft.com/office/drawing/2014/main" id="{DAE0CE64-C480-6046-ADBA-C885DCD289B5}"/>
              </a:ext>
            </a:extLst>
          </p:cNvPr>
          <p:cNvSpPr txBox="1"/>
          <p:nvPr/>
        </p:nvSpPr>
        <p:spPr>
          <a:xfrm>
            <a:off x="8458200" y="2387563"/>
            <a:ext cx="3185123" cy="1716624"/>
          </a:xfrm>
          <a:prstGeom prst="rect">
            <a:avLst/>
          </a:prstGeom>
          <a:noFill/>
        </p:spPr>
        <p:txBody>
          <a:bodyPr wrap="square" rtlCol="0">
            <a:spAutoFit/>
          </a:bodyPr>
          <a:lstStyle/>
          <a:p>
            <a:pPr marL="342900" indent="-342900" algn="l">
              <a:lnSpc>
                <a:spcPct val="150000"/>
              </a:lnSpc>
              <a:spcBef>
                <a:spcPts val="0"/>
              </a:spcBef>
              <a:buFont typeface="+mj-lt"/>
              <a:buAutoNum type="arabicPeriod"/>
            </a:pPr>
            <a:r>
              <a:rPr lang="en-US" sz="1200" dirty="0">
                <a:solidFill>
                  <a:srgbClr val="000000"/>
                </a:solidFill>
              </a:rPr>
              <a:t>Saved </a:t>
            </a:r>
            <a:r>
              <a:rPr lang="en-US" sz="1200" dirty="0">
                <a:solidFill>
                  <a:srgbClr val="C00000"/>
                </a:solidFill>
              </a:rPr>
              <a:t>- Eph. 2:8-9</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Justified </a:t>
            </a:r>
            <a:r>
              <a:rPr lang="en-US" sz="1200" dirty="0">
                <a:solidFill>
                  <a:srgbClr val="C00000"/>
                </a:solidFill>
              </a:rPr>
              <a:t>- Romans 5:1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Forgiven </a:t>
            </a:r>
            <a:r>
              <a:rPr lang="en-US" sz="1200" dirty="0">
                <a:solidFill>
                  <a:srgbClr val="C00000"/>
                </a:solidFill>
              </a:rPr>
              <a:t>- Eph. 1:7</a:t>
            </a:r>
          </a:p>
          <a:p>
            <a:pPr marL="342900" indent="-342900" algn="l">
              <a:lnSpc>
                <a:spcPct val="150000"/>
              </a:lnSpc>
              <a:spcBef>
                <a:spcPts val="0"/>
              </a:spcBef>
              <a:buFont typeface="+mj-lt"/>
              <a:buAutoNum type="arabicPeriod"/>
            </a:pPr>
            <a:r>
              <a:rPr lang="en-US" sz="1200" dirty="0">
                <a:solidFill>
                  <a:srgbClr val="000000"/>
                </a:solidFill>
              </a:rPr>
              <a:t>Righteous </a:t>
            </a:r>
            <a:r>
              <a:rPr lang="en-US" sz="1200" dirty="0">
                <a:solidFill>
                  <a:srgbClr val="C00000"/>
                </a:solidFill>
              </a:rPr>
              <a:t>- Romans 3:22</a:t>
            </a:r>
          </a:p>
          <a:p>
            <a:pPr marL="342900" indent="-342900" algn="l">
              <a:lnSpc>
                <a:spcPct val="150000"/>
              </a:lnSpc>
              <a:spcBef>
                <a:spcPts val="0"/>
              </a:spcBef>
              <a:buFont typeface="+mj-lt"/>
              <a:buAutoNum type="arabicPeriod"/>
            </a:pPr>
            <a:r>
              <a:rPr lang="en-US" sz="1200" dirty="0">
                <a:solidFill>
                  <a:srgbClr val="000000"/>
                </a:solidFill>
              </a:rPr>
              <a:t>Eternal Life in Christ Jesus </a:t>
            </a:r>
            <a:r>
              <a:rPr lang="en-US" sz="1200" dirty="0">
                <a:solidFill>
                  <a:srgbClr val="C00000"/>
                </a:solidFill>
              </a:rPr>
              <a:t>- John 5:24</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with God </a:t>
            </a:r>
            <a:r>
              <a:rPr lang="en-US" sz="1200" dirty="0">
                <a:solidFill>
                  <a:srgbClr val="C00000"/>
                </a:solidFill>
              </a:rPr>
              <a:t>- John 14:1-3</a:t>
            </a:r>
            <a:endParaRPr lang="en-US" sz="1200" dirty="0">
              <a:solidFill>
                <a:srgbClr val="000000"/>
              </a:solidFill>
            </a:endParaRPr>
          </a:p>
        </p:txBody>
      </p:sp>
      <p:cxnSp>
        <p:nvCxnSpPr>
          <p:cNvPr id="46" name="Straight Connector 45">
            <a:extLst>
              <a:ext uri="{FF2B5EF4-FFF2-40B4-BE49-F238E27FC236}">
                <a16:creationId xmlns:a16="http://schemas.microsoft.com/office/drawing/2014/main" id="{7347BC5B-4088-944C-909A-8EEF72483DF7}"/>
              </a:ext>
            </a:extLst>
          </p:cNvPr>
          <p:cNvCxnSpPr/>
          <p:nvPr/>
        </p:nvCxnSpPr>
        <p:spPr bwMode="auto">
          <a:xfrm>
            <a:off x="515170" y="5137172"/>
            <a:ext cx="3657355" cy="10473"/>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A469C644-40FE-8448-977A-820A62690214}"/>
              </a:ext>
            </a:extLst>
          </p:cNvPr>
          <p:cNvSpPr txBox="1"/>
          <p:nvPr/>
        </p:nvSpPr>
        <p:spPr>
          <a:xfrm>
            <a:off x="3069049" y="5417403"/>
            <a:ext cx="1121950" cy="830997"/>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Pray</a:t>
            </a:r>
          </a:p>
          <a:p>
            <a:pPr marL="171450" indent="-171450" algn="l">
              <a:buFont typeface="Arial" panose="020B0604020202020204" pitchFamily="34" charset="0"/>
              <a:buChar char="•"/>
            </a:pPr>
            <a:r>
              <a:rPr lang="en-US" sz="800" dirty="0">
                <a:solidFill>
                  <a:srgbClr val="000000"/>
                </a:solidFill>
              </a:rPr>
              <a:t>Sing</a:t>
            </a:r>
          </a:p>
          <a:p>
            <a:pPr marL="171450" indent="-171450" algn="l">
              <a:buFont typeface="Arial" panose="020B0604020202020204" pitchFamily="34" charset="0"/>
              <a:buChar char="•"/>
            </a:pPr>
            <a:r>
              <a:rPr lang="en-US" sz="800" dirty="0">
                <a:solidFill>
                  <a:srgbClr val="000000"/>
                </a:solidFill>
              </a:rPr>
              <a:t>Give</a:t>
            </a:r>
          </a:p>
          <a:p>
            <a:pPr marL="171450" indent="-171450" algn="l">
              <a:buFont typeface="Arial" panose="020B0604020202020204" pitchFamily="34" charset="0"/>
              <a:buChar char="•"/>
            </a:pPr>
            <a:r>
              <a:rPr lang="en-US" sz="800" dirty="0">
                <a:solidFill>
                  <a:srgbClr val="000000"/>
                </a:solidFill>
              </a:rPr>
              <a:t>Preach</a:t>
            </a:r>
          </a:p>
          <a:p>
            <a:pPr marL="171450" indent="-171450" algn="l">
              <a:buFont typeface="Arial" panose="020B0604020202020204" pitchFamily="34" charset="0"/>
              <a:buChar char="•"/>
            </a:pPr>
            <a:r>
              <a:rPr lang="en-US" sz="800" dirty="0">
                <a:solidFill>
                  <a:srgbClr val="000000"/>
                </a:solidFill>
              </a:rPr>
              <a:t>Lord’s</a:t>
            </a:r>
          </a:p>
          <a:p>
            <a:pPr marL="171450" indent="-171450" algn="l">
              <a:buFont typeface="Arial" panose="020B0604020202020204" pitchFamily="34" charset="0"/>
              <a:buChar char="•"/>
            </a:pPr>
            <a:r>
              <a:rPr lang="en-US" sz="800" dirty="0">
                <a:solidFill>
                  <a:srgbClr val="000000"/>
                </a:solidFill>
              </a:rPr>
              <a:t>Supper</a:t>
            </a:r>
          </a:p>
        </p:txBody>
      </p:sp>
      <p:sp>
        <p:nvSpPr>
          <p:cNvPr id="48" name="Right Brace 47">
            <a:extLst>
              <a:ext uri="{FF2B5EF4-FFF2-40B4-BE49-F238E27FC236}">
                <a16:creationId xmlns:a16="http://schemas.microsoft.com/office/drawing/2014/main" id="{0120AC15-7B19-AB42-85A5-C2C978E97E4E}"/>
              </a:ext>
            </a:extLst>
          </p:cNvPr>
          <p:cNvSpPr/>
          <p:nvPr/>
        </p:nvSpPr>
        <p:spPr bwMode="auto">
          <a:xfrm rot="5400000">
            <a:off x="2204426" y="4544852"/>
            <a:ext cx="264789" cy="3367086"/>
          </a:xfrm>
          <a:prstGeom prst="rightBrace">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ahoma" pitchFamily="34" charset="0"/>
            </a:endParaRPr>
          </a:p>
        </p:txBody>
      </p:sp>
      <p:sp>
        <p:nvSpPr>
          <p:cNvPr id="49" name="TextBox 48">
            <a:extLst>
              <a:ext uri="{FF2B5EF4-FFF2-40B4-BE49-F238E27FC236}">
                <a16:creationId xmlns:a16="http://schemas.microsoft.com/office/drawing/2014/main" id="{4898CF05-3567-8849-99B3-0ACD8C8CBBE1}"/>
              </a:ext>
            </a:extLst>
          </p:cNvPr>
          <p:cNvSpPr txBox="1"/>
          <p:nvPr/>
        </p:nvSpPr>
        <p:spPr>
          <a:xfrm>
            <a:off x="537062" y="5417403"/>
            <a:ext cx="2815738" cy="584775"/>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Eph. 2:8-9</a:t>
            </a:r>
          </a:p>
          <a:p>
            <a:pPr marL="171450" indent="-171450" algn="l">
              <a:buFont typeface="Arial" panose="020B0604020202020204" pitchFamily="34" charset="0"/>
              <a:buChar char="•"/>
            </a:pPr>
            <a:r>
              <a:rPr lang="en-US" sz="800" dirty="0">
                <a:solidFill>
                  <a:srgbClr val="000000"/>
                </a:solidFill>
              </a:rPr>
              <a:t>Titus 3:5</a:t>
            </a:r>
          </a:p>
          <a:p>
            <a:pPr marL="171450" indent="-171450" algn="l">
              <a:buFont typeface="Arial" panose="020B0604020202020204" pitchFamily="34" charset="0"/>
              <a:buChar char="•"/>
            </a:pPr>
            <a:r>
              <a:rPr lang="en-US" sz="800" dirty="0">
                <a:solidFill>
                  <a:srgbClr val="000000"/>
                </a:solidFill>
              </a:rPr>
              <a:t>Isa. 64:6</a:t>
            </a:r>
          </a:p>
          <a:p>
            <a:pPr marL="171450" indent="-171450" algn="l">
              <a:buFont typeface="Arial" panose="020B0604020202020204" pitchFamily="34" charset="0"/>
              <a:buChar char="•"/>
            </a:pPr>
            <a:r>
              <a:rPr lang="en-US" sz="800" dirty="0">
                <a:solidFill>
                  <a:srgbClr val="000000"/>
                </a:solidFill>
              </a:rPr>
              <a:t>Rom. 4:5</a:t>
            </a:r>
          </a:p>
        </p:txBody>
      </p:sp>
      <p:cxnSp>
        <p:nvCxnSpPr>
          <p:cNvPr id="50" name="Straight Connector 49">
            <a:extLst>
              <a:ext uri="{FF2B5EF4-FFF2-40B4-BE49-F238E27FC236}">
                <a16:creationId xmlns:a16="http://schemas.microsoft.com/office/drawing/2014/main" id="{8C7C2C7D-9BA7-0C42-9BDD-F66F137A6DA9}"/>
              </a:ext>
            </a:extLst>
          </p:cNvPr>
          <p:cNvCxnSpPr/>
          <p:nvPr/>
        </p:nvCxnSpPr>
        <p:spPr bwMode="auto">
          <a:xfrm>
            <a:off x="22677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439E30E6-DBBB-8940-ADC4-3BD11FCAD71C}"/>
              </a:ext>
            </a:extLst>
          </p:cNvPr>
          <p:cNvCxnSpPr/>
          <p:nvPr/>
        </p:nvCxnSpPr>
        <p:spPr bwMode="auto">
          <a:xfrm>
            <a:off x="40203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a:extLst>
              <a:ext uri="{FF2B5EF4-FFF2-40B4-BE49-F238E27FC236}">
                <a16:creationId xmlns:a16="http://schemas.microsoft.com/office/drawing/2014/main" id="{BDCE40FB-5892-924A-99B2-368978D90FCA}"/>
              </a:ext>
            </a:extLst>
          </p:cNvPr>
          <p:cNvCxnSpPr/>
          <p:nvPr/>
        </p:nvCxnSpPr>
        <p:spPr bwMode="auto">
          <a:xfrm>
            <a:off x="653279"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a:extLst>
              <a:ext uri="{FF2B5EF4-FFF2-40B4-BE49-F238E27FC236}">
                <a16:creationId xmlns:a16="http://schemas.microsoft.com/office/drawing/2014/main" id="{B8188F62-7913-284D-B7B9-5FAE1E822150}"/>
              </a:ext>
            </a:extLst>
          </p:cNvPr>
          <p:cNvCxnSpPr/>
          <p:nvPr/>
        </p:nvCxnSpPr>
        <p:spPr bwMode="auto">
          <a:xfrm>
            <a:off x="31821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882E4242-6194-C84F-8C43-0608CCFE043E}"/>
              </a:ext>
            </a:extLst>
          </p:cNvPr>
          <p:cNvCxnSpPr/>
          <p:nvPr/>
        </p:nvCxnSpPr>
        <p:spPr bwMode="auto">
          <a:xfrm>
            <a:off x="14295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a:extLst>
              <a:ext uri="{FF2B5EF4-FFF2-40B4-BE49-F238E27FC236}">
                <a16:creationId xmlns:a16="http://schemas.microsoft.com/office/drawing/2014/main" id="{43B176BF-596F-0F40-8569-37F5920A2833}"/>
              </a:ext>
            </a:extLst>
          </p:cNvPr>
          <p:cNvSpPr txBox="1"/>
          <p:nvPr/>
        </p:nvSpPr>
        <p:spPr>
          <a:xfrm>
            <a:off x="515166" y="6400799"/>
            <a:ext cx="3657355" cy="276999"/>
          </a:xfrm>
          <a:prstGeom prst="rect">
            <a:avLst/>
          </a:prstGeom>
          <a:noFill/>
        </p:spPr>
        <p:txBody>
          <a:bodyPr wrap="square" rtlCol="0">
            <a:spAutoFit/>
          </a:bodyPr>
          <a:lstStyle/>
          <a:p>
            <a:r>
              <a:rPr lang="en-US" sz="1200" dirty="0">
                <a:solidFill>
                  <a:srgbClr val="000000"/>
                </a:solidFill>
              </a:rPr>
              <a:t>100% GOOD CONDUCT</a:t>
            </a:r>
          </a:p>
        </p:txBody>
      </p:sp>
      <p:sp>
        <p:nvSpPr>
          <p:cNvPr id="56" name="&quot;No&quot; Symbol 55">
            <a:extLst>
              <a:ext uri="{FF2B5EF4-FFF2-40B4-BE49-F238E27FC236}">
                <a16:creationId xmlns:a16="http://schemas.microsoft.com/office/drawing/2014/main" id="{DD479C50-9BCA-FF49-B452-BFC253AFE002}"/>
              </a:ext>
            </a:extLst>
          </p:cNvPr>
          <p:cNvSpPr/>
          <p:nvPr/>
        </p:nvSpPr>
        <p:spPr bwMode="auto">
          <a:xfrm>
            <a:off x="1402835" y="4800600"/>
            <a:ext cx="1905000" cy="1905000"/>
          </a:xfrm>
          <a:prstGeom prst="noSmoking">
            <a:avLst/>
          </a:prstGeom>
          <a:solidFill>
            <a:srgbClr val="C00000">
              <a:alpha val="65000"/>
            </a:srgbClr>
          </a:solidFill>
          <a:ln w="762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cxnSp>
        <p:nvCxnSpPr>
          <p:cNvPr id="57" name="Straight Connector 56">
            <a:extLst>
              <a:ext uri="{FF2B5EF4-FFF2-40B4-BE49-F238E27FC236}">
                <a16:creationId xmlns:a16="http://schemas.microsoft.com/office/drawing/2014/main" id="{89C14D04-EE02-B646-B9F6-FB76A110D83B}"/>
              </a:ext>
            </a:extLst>
          </p:cNvPr>
          <p:cNvCxnSpPr>
            <a:endCxn id="40" idx="2"/>
          </p:cNvCxnSpPr>
          <p:nvPr/>
        </p:nvCxnSpPr>
        <p:spPr bwMode="auto">
          <a:xfrm flipV="1">
            <a:off x="6095997" y="914400"/>
            <a:ext cx="3" cy="704658"/>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a:extLst>
              <a:ext uri="{FF2B5EF4-FFF2-40B4-BE49-F238E27FC236}">
                <a16:creationId xmlns:a16="http://schemas.microsoft.com/office/drawing/2014/main" id="{37717698-C049-C846-9AA3-0DC7FEB1D510}"/>
              </a:ext>
            </a:extLst>
          </p:cNvPr>
          <p:cNvSpPr/>
          <p:nvPr/>
        </p:nvSpPr>
        <p:spPr>
          <a:xfrm>
            <a:off x="5704320" y="1295400"/>
            <a:ext cx="772680"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59" name="Rectangle 58">
            <a:extLst>
              <a:ext uri="{FF2B5EF4-FFF2-40B4-BE49-F238E27FC236}">
                <a16:creationId xmlns:a16="http://schemas.microsoft.com/office/drawing/2014/main" id="{4B9AFCDF-B241-124C-BF6B-2E22F4454862}"/>
              </a:ext>
            </a:extLst>
          </p:cNvPr>
          <p:cNvSpPr/>
          <p:nvPr/>
        </p:nvSpPr>
        <p:spPr bwMode="auto">
          <a:xfrm>
            <a:off x="3733800" y="457200"/>
            <a:ext cx="2351511" cy="971239"/>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sz="1200" dirty="0">
                <a:solidFill>
                  <a:srgbClr val="000000"/>
                </a:solidFill>
              </a:rPr>
              <a:t>Rom. 1:16</a:t>
            </a:r>
          </a:p>
          <a:p>
            <a:pPr algn="l"/>
            <a:r>
              <a:rPr lang="en-US" sz="1200" dirty="0">
                <a:solidFill>
                  <a:srgbClr val="000000"/>
                </a:solidFill>
              </a:rPr>
              <a:t>I. Cor. 15:1-4</a:t>
            </a:r>
          </a:p>
          <a:p>
            <a:pPr marL="635000" indent="-342900" algn="l">
              <a:buAutoNum type="alphaLcPeriod"/>
            </a:pPr>
            <a:r>
              <a:rPr lang="en-US" sz="1200" dirty="0">
                <a:solidFill>
                  <a:srgbClr val="000000"/>
                </a:solidFill>
              </a:rPr>
              <a:t>Death</a:t>
            </a:r>
          </a:p>
          <a:p>
            <a:pPr marL="635000" indent="-342900" algn="l">
              <a:buAutoNum type="alphaLcPeriod"/>
            </a:pPr>
            <a:r>
              <a:rPr lang="en-US" sz="1200" dirty="0">
                <a:solidFill>
                  <a:srgbClr val="000000"/>
                </a:solidFill>
              </a:rPr>
              <a:t>Burial </a:t>
            </a:r>
          </a:p>
          <a:p>
            <a:pPr marL="635000" indent="-342900" algn="l">
              <a:buAutoNum type="alphaLcPeriod"/>
            </a:pPr>
            <a:r>
              <a:rPr lang="en-US" sz="1200" dirty="0">
                <a:solidFill>
                  <a:srgbClr val="000000"/>
                </a:solidFill>
              </a:rPr>
              <a:t>Resurrection</a:t>
            </a:r>
          </a:p>
        </p:txBody>
      </p:sp>
      <p:sp>
        <p:nvSpPr>
          <p:cNvPr id="23" name="Rectangle 22"/>
          <p:cNvSpPr/>
          <p:nvPr/>
        </p:nvSpPr>
        <p:spPr bwMode="auto">
          <a:xfrm>
            <a:off x="-3" y="0"/>
            <a:ext cx="12191993" cy="6854618"/>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Who his own self bare our sins in his own body on the tree, that we, being dead to sins, should live unto righteousness: by whose stripes ye were healed.</a:t>
            </a:r>
          </a:p>
          <a:p>
            <a:endParaRPr lang="en-US" sz="3600" dirty="0">
              <a:solidFill>
                <a:srgbClr val="C00000"/>
              </a:solidFill>
            </a:endParaRPr>
          </a:p>
          <a:p>
            <a:pPr algn="r"/>
            <a:r>
              <a:rPr lang="en-US" sz="3600" dirty="0">
                <a:solidFill>
                  <a:srgbClr val="C00000"/>
                </a:solidFill>
              </a:rPr>
              <a:t>I Peter 2:24</a:t>
            </a:r>
          </a:p>
        </p:txBody>
      </p:sp>
      <p:sp>
        <p:nvSpPr>
          <p:cNvPr id="24" name="Rectangle 23"/>
          <p:cNvSpPr/>
          <p:nvPr/>
        </p:nvSpPr>
        <p:spPr bwMode="auto">
          <a:xfrm>
            <a:off x="-1" y="0"/>
            <a:ext cx="12191983"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r>
              <a:rPr lang="en-US" sz="3600" dirty="0">
                <a:solidFill>
                  <a:srgbClr val="C00000"/>
                </a:solidFill>
              </a:rPr>
              <a:t>(6) For when we were yet without strength, in due time Christ died for the ungodly.</a:t>
            </a:r>
          </a:p>
          <a:p>
            <a:endParaRPr lang="en-US" sz="3600" dirty="0">
              <a:solidFill>
                <a:srgbClr val="C00000"/>
              </a:solidFill>
            </a:endParaRPr>
          </a:p>
          <a:p>
            <a:r>
              <a:rPr lang="en-US" sz="3600" dirty="0">
                <a:solidFill>
                  <a:srgbClr val="C00000"/>
                </a:solidFill>
              </a:rPr>
              <a:t>(7) For scarcely for a righteous man will one die: yet peradventure for a good man some would even dare to die.</a:t>
            </a:r>
          </a:p>
          <a:p>
            <a:endParaRPr lang="en-US" sz="3600" dirty="0">
              <a:solidFill>
                <a:srgbClr val="C00000"/>
              </a:solidFill>
            </a:endParaRPr>
          </a:p>
          <a:p>
            <a:r>
              <a:rPr lang="en-US" sz="3600" dirty="0">
                <a:solidFill>
                  <a:srgbClr val="C00000"/>
                </a:solidFill>
              </a:rPr>
              <a:t>(8) But God </a:t>
            </a:r>
            <a:r>
              <a:rPr lang="en-US" sz="3600" dirty="0" err="1">
                <a:solidFill>
                  <a:srgbClr val="C00000"/>
                </a:solidFill>
              </a:rPr>
              <a:t>commendeth</a:t>
            </a:r>
            <a:r>
              <a:rPr lang="en-US" sz="3600" dirty="0">
                <a:solidFill>
                  <a:srgbClr val="C00000"/>
                </a:solidFill>
              </a:rPr>
              <a:t> his love toward us, in that, while we were yet sinners, Christ died for us.</a:t>
            </a:r>
          </a:p>
          <a:p>
            <a:pPr algn="r"/>
            <a:r>
              <a:rPr lang="en-US" sz="3600" dirty="0">
                <a:solidFill>
                  <a:srgbClr val="C00000"/>
                </a:solidFill>
              </a:rPr>
              <a:t>Romans 5:6-8</a:t>
            </a:r>
          </a:p>
        </p:txBody>
      </p:sp>
      <p:sp>
        <p:nvSpPr>
          <p:cNvPr id="25" name="Rectangle 24"/>
          <p:cNvSpPr/>
          <p:nvPr/>
        </p:nvSpPr>
        <p:spPr bwMode="auto">
          <a:xfrm>
            <a:off x="0" y="-3382"/>
            <a:ext cx="12192000" cy="6854618"/>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(10) By the which will we are sanctified through the offering of the body of Jesus Christ once for all.</a:t>
            </a:r>
          </a:p>
          <a:p>
            <a:endParaRPr lang="en-US" sz="3600" dirty="0">
              <a:solidFill>
                <a:srgbClr val="C00000"/>
              </a:solidFill>
            </a:endParaRPr>
          </a:p>
          <a:p>
            <a:r>
              <a:rPr lang="en-US" sz="3600" dirty="0">
                <a:solidFill>
                  <a:srgbClr val="C00000"/>
                </a:solidFill>
              </a:rPr>
              <a:t>(11) And every priest </a:t>
            </a:r>
            <a:r>
              <a:rPr lang="en-US" sz="3600" dirty="0" err="1">
                <a:solidFill>
                  <a:srgbClr val="C00000"/>
                </a:solidFill>
              </a:rPr>
              <a:t>standeth</a:t>
            </a:r>
            <a:r>
              <a:rPr lang="en-US" sz="3600" dirty="0">
                <a:solidFill>
                  <a:srgbClr val="C00000"/>
                </a:solidFill>
              </a:rPr>
              <a:t> daily ministering and offering oftentimes the same sacrifices, which can never take away sins: </a:t>
            </a:r>
          </a:p>
          <a:p>
            <a:endParaRPr lang="en-US" sz="3600" dirty="0">
              <a:solidFill>
                <a:srgbClr val="C00000"/>
              </a:solidFill>
            </a:endParaRPr>
          </a:p>
          <a:p>
            <a:pPr algn="r"/>
            <a:r>
              <a:rPr lang="en-US" sz="3600" dirty="0">
                <a:solidFill>
                  <a:srgbClr val="C00000"/>
                </a:solidFill>
              </a:rPr>
              <a:t>Hebrews 10:10-11</a:t>
            </a:r>
          </a:p>
        </p:txBody>
      </p:sp>
      <p:sp>
        <p:nvSpPr>
          <p:cNvPr id="26" name="Rectangle 25"/>
          <p:cNvSpPr/>
          <p:nvPr/>
        </p:nvSpPr>
        <p:spPr bwMode="auto">
          <a:xfrm>
            <a:off x="-1" y="20807"/>
            <a:ext cx="12191967"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(12) But this man, after he had offered one sacrifice for sins for ever, sat down on the right hand of God;</a:t>
            </a:r>
          </a:p>
          <a:p>
            <a:endParaRPr lang="en-US" sz="3600" dirty="0">
              <a:solidFill>
                <a:srgbClr val="C00000"/>
              </a:solidFill>
            </a:endParaRPr>
          </a:p>
          <a:p>
            <a:r>
              <a:rPr lang="en-US" sz="3600" dirty="0">
                <a:solidFill>
                  <a:srgbClr val="C00000"/>
                </a:solidFill>
              </a:rPr>
              <a:t>(13) From henceforth expecting till his enemies be made his footstool.</a:t>
            </a:r>
          </a:p>
          <a:p>
            <a:endParaRPr lang="en-US" sz="3600" dirty="0">
              <a:solidFill>
                <a:srgbClr val="C00000"/>
              </a:solidFill>
            </a:endParaRPr>
          </a:p>
          <a:p>
            <a:r>
              <a:rPr lang="en-US" sz="3600" dirty="0">
                <a:solidFill>
                  <a:srgbClr val="C00000"/>
                </a:solidFill>
              </a:rPr>
              <a:t>(14) For by one offering he hath perfected for ever them that are sanctified.</a:t>
            </a:r>
          </a:p>
          <a:p>
            <a:pPr algn="r"/>
            <a:endParaRPr lang="en-US" sz="3600" dirty="0">
              <a:solidFill>
                <a:srgbClr val="C00000"/>
              </a:solidFill>
            </a:endParaRPr>
          </a:p>
          <a:p>
            <a:pPr algn="r"/>
            <a:r>
              <a:rPr lang="en-US" sz="3600" dirty="0">
                <a:solidFill>
                  <a:srgbClr val="C00000"/>
                </a:solidFill>
              </a:rPr>
              <a:t>Hebrews 10:12-14</a:t>
            </a:r>
          </a:p>
        </p:txBody>
      </p:sp>
      <p:sp>
        <p:nvSpPr>
          <p:cNvPr id="27" name="Rectangle 26"/>
          <p:cNvSpPr/>
          <p:nvPr/>
        </p:nvSpPr>
        <p:spPr bwMode="auto">
          <a:xfrm>
            <a:off x="-36" y="-5073"/>
            <a:ext cx="12191967" cy="6842266"/>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When Jesus therefore had received the vinegar, he said, It is finished: and he bowed his head, and gave up the ghost.</a:t>
            </a:r>
          </a:p>
          <a:p>
            <a:endParaRPr lang="en-US" sz="3600" dirty="0">
              <a:solidFill>
                <a:srgbClr val="C00000"/>
              </a:solidFill>
            </a:endParaRPr>
          </a:p>
          <a:p>
            <a:pPr algn="r"/>
            <a:r>
              <a:rPr lang="en-US" sz="3600" dirty="0">
                <a:solidFill>
                  <a:srgbClr val="C00000"/>
                </a:solidFill>
              </a:rPr>
              <a:t>John 19:30</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1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2000"/>
                                  </p:stCondLst>
                                  <p:childTnLst>
                                    <p:animEffect transition="out" filter="fade">
                                      <p:cBhvr>
                                        <p:cTn id="14" dur="1000"/>
                                        <p:tgtEl>
                                          <p:spTgt spid="23"/>
                                        </p:tgtEl>
                                      </p:cBhvr>
                                    </p:animEffect>
                                    <p:set>
                                      <p:cBhvr>
                                        <p:cTn id="15" dur="1" fill="hold">
                                          <p:stCondLst>
                                            <p:cond delay="999"/>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childTnLst>
                                </p:cTn>
                              </p:par>
                            </p:childTnLst>
                          </p:cTn>
                        </p:par>
                        <p:par>
                          <p:cTn id="21" fill="hold">
                            <p:stCondLst>
                              <p:cond delay="3000"/>
                            </p:stCondLst>
                            <p:childTnLst>
                              <p:par>
                                <p:cTn id="22" presetID="1" presetClass="entr" presetSubtype="0" fill="hold" nodeType="afterEffect">
                                  <p:stCondLst>
                                    <p:cond delay="0"/>
                                  </p:stCondLst>
                                  <p:childTnLst>
                                    <p:set>
                                      <p:cBhvr>
                                        <p:cTn id="23" dur="1" fill="hold">
                                          <p:stCondLst>
                                            <p:cond delay="0"/>
                                          </p:stCondLst>
                                        </p:cTn>
                                        <p:tgtEl>
                                          <p:spTgt spid="13">
                                            <p:txEl>
                                              <p:pRg st="11" end="1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2000"/>
                                  </p:stCondLst>
                                  <p:childTnLst>
                                    <p:animEffect transition="out" filter="fade">
                                      <p:cBhvr>
                                        <p:cTn id="27" dur="1000"/>
                                        <p:tgtEl>
                                          <p:spTgt spid="24"/>
                                        </p:tgtEl>
                                      </p:cBhvr>
                                    </p:animEffect>
                                    <p:set>
                                      <p:cBhvr>
                                        <p:cTn id="28" dur="1" fill="hold">
                                          <p:stCondLst>
                                            <p:cond delay="999"/>
                                          </p:stCondLst>
                                        </p:cTn>
                                        <p:tgtEl>
                                          <p:spTgt spid="2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200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childTnLst>
                                </p:cTn>
                              </p:par>
                            </p:childTnLst>
                          </p:cTn>
                        </p:par>
                        <p:par>
                          <p:cTn id="34" fill="hold">
                            <p:stCondLst>
                              <p:cond delay="3000"/>
                            </p:stCondLst>
                            <p:childTnLst>
                              <p:par>
                                <p:cTn id="35" presetID="1" presetClass="entr" presetSubtype="0" fill="hold" nodeType="afterEffect">
                                  <p:stCondLst>
                                    <p:cond delay="0"/>
                                  </p:stCondLst>
                                  <p:childTnLst>
                                    <p:set>
                                      <p:cBhvr>
                                        <p:cTn id="36" dur="1" fill="hold">
                                          <p:stCondLst>
                                            <p:cond delay="0"/>
                                          </p:stCondLst>
                                        </p:cTn>
                                        <p:tgtEl>
                                          <p:spTgt spid="1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200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childTnLst>
                                </p:cTn>
                              </p:par>
                            </p:childTnLst>
                          </p:cTn>
                        </p:par>
                        <p:par>
                          <p:cTn id="42" fill="hold">
                            <p:stCondLst>
                              <p:cond delay="3000"/>
                            </p:stCondLst>
                            <p:childTnLst>
                              <p:par>
                                <p:cTn id="43" presetID="10" presetClass="exit" presetSubtype="0" fill="hold" grpId="1" nodeType="afterEffect">
                                  <p:stCondLst>
                                    <p:cond delay="0"/>
                                  </p:stCondLst>
                                  <p:childTnLst>
                                    <p:animEffect transition="out" filter="fade">
                                      <p:cBhvr>
                                        <p:cTn id="44" dur="1000"/>
                                        <p:tgtEl>
                                          <p:spTgt spid="25"/>
                                        </p:tgtEl>
                                      </p:cBhvr>
                                    </p:animEffect>
                                    <p:set>
                                      <p:cBhvr>
                                        <p:cTn id="45" dur="1" fill="hold">
                                          <p:stCondLst>
                                            <p:cond delay="999"/>
                                          </p:stCondLst>
                                        </p:cTn>
                                        <p:tgtEl>
                                          <p:spTgt spid="25"/>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1" nodeType="clickEffect">
                                  <p:stCondLst>
                                    <p:cond delay="2000"/>
                                  </p:stCondLst>
                                  <p:childTnLst>
                                    <p:animEffect transition="out" filter="fade">
                                      <p:cBhvr>
                                        <p:cTn id="49" dur="1000"/>
                                        <p:tgtEl>
                                          <p:spTgt spid="26"/>
                                        </p:tgtEl>
                                      </p:cBhvr>
                                    </p:animEffect>
                                    <p:set>
                                      <p:cBhvr>
                                        <p:cTn id="50" dur="1" fill="hold">
                                          <p:stCondLst>
                                            <p:cond delay="999"/>
                                          </p:stCondLst>
                                        </p:cTn>
                                        <p:tgtEl>
                                          <p:spTgt spid="2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200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1000"/>
                                        <p:tgtEl>
                                          <p:spTgt spid="27"/>
                                        </p:tgtEl>
                                      </p:cBhvr>
                                    </p:animEffect>
                                  </p:childTnLst>
                                </p:cTn>
                              </p:par>
                            </p:childTnLst>
                          </p:cTn>
                        </p:par>
                        <p:par>
                          <p:cTn id="56" fill="hold">
                            <p:stCondLst>
                              <p:cond delay="3000"/>
                            </p:stCondLst>
                            <p:childTnLst>
                              <p:par>
                                <p:cTn id="57" presetID="1" presetClass="entr" presetSubtype="0" fill="hold" nodeType="afterEffect">
                                  <p:stCondLst>
                                    <p:cond delay="0"/>
                                  </p:stCondLst>
                                  <p:childTnLst>
                                    <p:set>
                                      <p:cBhvr>
                                        <p:cTn id="58" dur="1" fill="hold">
                                          <p:stCondLst>
                                            <p:cond delay="0"/>
                                          </p:stCondLst>
                                        </p:cTn>
                                        <p:tgtEl>
                                          <p:spTgt spid="1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2000"/>
                                  </p:stCondLst>
                                  <p:childTnLst>
                                    <p:animEffect transition="out" filter="fade">
                                      <p:cBhvr>
                                        <p:cTn id="62" dur="1000"/>
                                        <p:tgtEl>
                                          <p:spTgt spid="27"/>
                                        </p:tgtEl>
                                      </p:cBhvr>
                                    </p:animEffect>
                                    <p:set>
                                      <p:cBhvr>
                                        <p:cTn id="63" dur="1" fill="hold">
                                          <p:stCondLst>
                                            <p:cond delay="9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14" name="TextBox 13"/>
          <p:cNvSpPr txBox="1"/>
          <p:nvPr/>
        </p:nvSpPr>
        <p:spPr>
          <a:xfrm>
            <a:off x="3657600" y="155361"/>
            <a:ext cx="1203924" cy="369332"/>
          </a:xfrm>
          <a:prstGeom prst="rect">
            <a:avLst/>
          </a:prstGeom>
          <a:noFill/>
        </p:spPr>
        <p:txBody>
          <a:bodyPr wrap="square" rtlCol="0">
            <a:spAutoFit/>
          </a:bodyPr>
          <a:lstStyle/>
          <a:p>
            <a:pPr algn="l"/>
            <a:r>
              <a:rPr lang="en-US" u="sng" dirty="0">
                <a:solidFill>
                  <a:srgbClr val="000000"/>
                </a:solidFill>
              </a:rPr>
              <a:t>GOSPEL</a:t>
            </a:r>
            <a:endParaRPr lang="en-US" dirty="0">
              <a:solidFill>
                <a:srgbClr val="000000"/>
              </a:solidFill>
            </a:endParaRPr>
          </a:p>
        </p:txBody>
      </p:sp>
      <p:sp>
        <p:nvSpPr>
          <p:cNvPr id="18" name="Rectangle 17"/>
          <p:cNvSpPr/>
          <p:nvPr/>
        </p:nvSpPr>
        <p:spPr bwMode="auto">
          <a:xfrm>
            <a:off x="3733800" y="457200"/>
            <a:ext cx="2362182" cy="1134998"/>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sz="1200" dirty="0">
                <a:solidFill>
                  <a:srgbClr val="000000"/>
                </a:solidFill>
              </a:rPr>
              <a:t>Rom. 1:16</a:t>
            </a:r>
          </a:p>
          <a:p>
            <a:pPr algn="l"/>
            <a:r>
              <a:rPr lang="en-US" sz="1200" dirty="0">
                <a:solidFill>
                  <a:srgbClr val="000000"/>
                </a:solidFill>
              </a:rPr>
              <a:t>I. Cor. 15:1-4</a:t>
            </a:r>
          </a:p>
          <a:p>
            <a:pPr marL="635000" indent="-342900" algn="l">
              <a:buAutoNum type="alphaLcPeriod"/>
            </a:pPr>
            <a:r>
              <a:rPr lang="en-US" sz="1200" dirty="0">
                <a:solidFill>
                  <a:srgbClr val="000000"/>
                </a:solidFill>
              </a:rPr>
              <a:t>Death</a:t>
            </a:r>
          </a:p>
          <a:p>
            <a:pPr marL="635000" indent="-342900" algn="l">
              <a:buAutoNum type="alphaLcPeriod"/>
            </a:pPr>
            <a:r>
              <a:rPr lang="en-US" sz="1200" dirty="0">
                <a:solidFill>
                  <a:srgbClr val="000000"/>
                </a:solidFill>
              </a:rPr>
              <a:t>Burial </a:t>
            </a:r>
          </a:p>
          <a:p>
            <a:pPr marL="635000" indent="-342900" algn="l">
              <a:buAutoNum type="alphaLcPeriod"/>
            </a:pPr>
            <a:r>
              <a:rPr lang="en-US" sz="1200" dirty="0">
                <a:solidFill>
                  <a:srgbClr val="000000"/>
                </a:solidFill>
              </a:rPr>
              <a:t>Resurrection</a:t>
            </a:r>
          </a:p>
          <a:p>
            <a:pPr algn="l"/>
            <a:r>
              <a:rPr lang="en-US" sz="1200" dirty="0">
                <a:solidFill>
                  <a:srgbClr val="C00000"/>
                </a:solidFill>
              </a:rPr>
              <a:t>Hebrews 6:6</a:t>
            </a:r>
          </a:p>
        </p:txBody>
      </p:sp>
      <p:sp>
        <p:nvSpPr>
          <p:cNvPr id="19" name="Bent Arrow 18"/>
          <p:cNvSpPr/>
          <p:nvPr/>
        </p:nvSpPr>
        <p:spPr bwMode="auto">
          <a:xfrm>
            <a:off x="5105400" y="1828800"/>
            <a:ext cx="457200" cy="609600"/>
          </a:xfrm>
          <a:prstGeom prst="bentArrow">
            <a:avLst/>
          </a:prstGeom>
          <a:solidFill>
            <a:srgbClr val="C0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5" name="TextBox 24">
            <a:extLst>
              <a:ext uri="{FF2B5EF4-FFF2-40B4-BE49-F238E27FC236}">
                <a16:creationId xmlns:a16="http://schemas.microsoft.com/office/drawing/2014/main" id="{CA4A5A85-F368-DE44-B8B8-5B551DD6A8E0}"/>
              </a:ext>
            </a:extLst>
          </p:cNvPr>
          <p:cNvSpPr txBox="1"/>
          <p:nvPr/>
        </p:nvSpPr>
        <p:spPr>
          <a:xfrm>
            <a:off x="228600" y="4876800"/>
            <a:ext cx="849357" cy="246221"/>
          </a:xfrm>
          <a:prstGeom prst="rect">
            <a:avLst/>
          </a:prstGeom>
          <a:noFill/>
        </p:spPr>
        <p:txBody>
          <a:bodyPr wrap="square" rtlCol="0">
            <a:spAutoFit/>
          </a:bodyPr>
          <a:lstStyle/>
          <a:p>
            <a:r>
              <a:rPr lang="en-US" sz="1000" dirty="0">
                <a:solidFill>
                  <a:srgbClr val="000000"/>
                </a:solidFill>
              </a:rPr>
              <a:t>Love</a:t>
            </a:r>
          </a:p>
        </p:txBody>
      </p:sp>
      <p:sp>
        <p:nvSpPr>
          <p:cNvPr id="26" name="TextBox 25">
            <a:extLst>
              <a:ext uri="{FF2B5EF4-FFF2-40B4-BE49-F238E27FC236}">
                <a16:creationId xmlns:a16="http://schemas.microsoft.com/office/drawing/2014/main" id="{E074015B-5684-4A4D-923D-BE53B1BE81A8}"/>
              </a:ext>
            </a:extLst>
          </p:cNvPr>
          <p:cNvSpPr txBox="1"/>
          <p:nvPr/>
        </p:nvSpPr>
        <p:spPr>
          <a:xfrm>
            <a:off x="1045639" y="4881175"/>
            <a:ext cx="794318" cy="246221"/>
          </a:xfrm>
          <a:prstGeom prst="rect">
            <a:avLst/>
          </a:prstGeom>
          <a:noFill/>
        </p:spPr>
        <p:txBody>
          <a:bodyPr wrap="square" rtlCol="0">
            <a:spAutoFit/>
          </a:bodyPr>
          <a:lstStyle/>
          <a:p>
            <a:r>
              <a:rPr lang="en-US" sz="1000" dirty="0">
                <a:solidFill>
                  <a:srgbClr val="000000"/>
                </a:solidFill>
              </a:rPr>
              <a:t>Baptism</a:t>
            </a:r>
          </a:p>
        </p:txBody>
      </p:sp>
      <p:sp>
        <p:nvSpPr>
          <p:cNvPr id="27" name="TextBox 26">
            <a:extLst>
              <a:ext uri="{FF2B5EF4-FFF2-40B4-BE49-F238E27FC236}">
                <a16:creationId xmlns:a16="http://schemas.microsoft.com/office/drawing/2014/main" id="{8557C996-2147-E249-BE00-CD9F49FB4BE2}"/>
              </a:ext>
            </a:extLst>
          </p:cNvPr>
          <p:cNvSpPr txBox="1"/>
          <p:nvPr/>
        </p:nvSpPr>
        <p:spPr>
          <a:xfrm>
            <a:off x="1917500" y="4876800"/>
            <a:ext cx="683113" cy="246221"/>
          </a:xfrm>
          <a:prstGeom prst="rect">
            <a:avLst/>
          </a:prstGeom>
          <a:noFill/>
        </p:spPr>
        <p:txBody>
          <a:bodyPr wrap="square" rtlCol="0">
            <a:spAutoFit/>
          </a:bodyPr>
          <a:lstStyle/>
          <a:p>
            <a:r>
              <a:rPr lang="en-US" sz="1000" dirty="0">
                <a:solidFill>
                  <a:srgbClr val="000000"/>
                </a:solidFill>
              </a:rPr>
              <a:t>Church</a:t>
            </a:r>
          </a:p>
        </p:txBody>
      </p:sp>
      <p:sp>
        <p:nvSpPr>
          <p:cNvPr id="30" name="TextBox 29">
            <a:extLst>
              <a:ext uri="{FF2B5EF4-FFF2-40B4-BE49-F238E27FC236}">
                <a16:creationId xmlns:a16="http://schemas.microsoft.com/office/drawing/2014/main" id="{9662BCD1-D280-D747-9D68-16D1E3E270A9}"/>
              </a:ext>
            </a:extLst>
          </p:cNvPr>
          <p:cNvSpPr txBox="1"/>
          <p:nvPr/>
        </p:nvSpPr>
        <p:spPr>
          <a:xfrm>
            <a:off x="2701002" y="4876800"/>
            <a:ext cx="914400" cy="246221"/>
          </a:xfrm>
          <a:prstGeom prst="rect">
            <a:avLst/>
          </a:prstGeom>
          <a:noFill/>
        </p:spPr>
        <p:txBody>
          <a:bodyPr wrap="square" rtlCol="0">
            <a:spAutoFit/>
          </a:bodyPr>
          <a:lstStyle/>
          <a:p>
            <a:r>
              <a:rPr lang="en-US" sz="1000" dirty="0">
                <a:solidFill>
                  <a:srgbClr val="000000"/>
                </a:solidFill>
              </a:rPr>
              <a:t>Worship</a:t>
            </a:r>
          </a:p>
        </p:txBody>
      </p:sp>
      <p:sp>
        <p:nvSpPr>
          <p:cNvPr id="31" name="TextBox 30">
            <a:extLst>
              <a:ext uri="{FF2B5EF4-FFF2-40B4-BE49-F238E27FC236}">
                <a16:creationId xmlns:a16="http://schemas.microsoft.com/office/drawing/2014/main" id="{7D5F3AE9-C61D-6A4E-AD7A-48D1D75DED48}"/>
              </a:ext>
            </a:extLst>
          </p:cNvPr>
          <p:cNvSpPr txBox="1"/>
          <p:nvPr/>
        </p:nvSpPr>
        <p:spPr>
          <a:xfrm>
            <a:off x="3542012" y="4876800"/>
            <a:ext cx="917083" cy="246221"/>
          </a:xfrm>
          <a:prstGeom prst="rect">
            <a:avLst/>
          </a:prstGeom>
          <a:noFill/>
        </p:spPr>
        <p:txBody>
          <a:bodyPr wrap="square" rtlCol="0">
            <a:spAutoFit/>
          </a:bodyPr>
          <a:lstStyle/>
          <a:p>
            <a:r>
              <a:rPr lang="en-US" sz="1000" dirty="0">
                <a:solidFill>
                  <a:srgbClr val="000000"/>
                </a:solidFill>
              </a:rPr>
              <a:t>Service</a:t>
            </a:r>
          </a:p>
        </p:txBody>
      </p:sp>
      <p:sp>
        <p:nvSpPr>
          <p:cNvPr id="32" name="TextBox 31">
            <a:extLst>
              <a:ext uri="{FF2B5EF4-FFF2-40B4-BE49-F238E27FC236}">
                <a16:creationId xmlns:a16="http://schemas.microsoft.com/office/drawing/2014/main" id="{2BD4C998-6886-D142-8F3E-1126F655B6B3}"/>
              </a:ext>
            </a:extLst>
          </p:cNvPr>
          <p:cNvSpPr txBox="1"/>
          <p:nvPr/>
        </p:nvSpPr>
        <p:spPr>
          <a:xfrm>
            <a:off x="-2" y="1773248"/>
            <a:ext cx="6095999" cy="584775"/>
          </a:xfrm>
          <a:prstGeom prst="rect">
            <a:avLst/>
          </a:prstGeom>
          <a:noFill/>
        </p:spPr>
        <p:txBody>
          <a:bodyPr wrap="square" rtlCol="0">
            <a:spAutoFit/>
          </a:bodyPr>
          <a:lstStyle/>
          <a:p>
            <a:r>
              <a:rPr lang="en-US" sz="3200" u="sng" dirty="0">
                <a:solidFill>
                  <a:srgbClr val="000000"/>
                </a:solidFill>
              </a:rPr>
              <a:t>No Relationship</a:t>
            </a:r>
            <a:endParaRPr lang="en-US" sz="3200" dirty="0">
              <a:solidFill>
                <a:srgbClr val="000000"/>
              </a:solidFill>
            </a:endParaRPr>
          </a:p>
        </p:txBody>
      </p:sp>
      <p:sp>
        <p:nvSpPr>
          <p:cNvPr id="33" name="TextBox 32">
            <a:extLst>
              <a:ext uri="{FF2B5EF4-FFF2-40B4-BE49-F238E27FC236}">
                <a16:creationId xmlns:a16="http://schemas.microsoft.com/office/drawing/2014/main" id="{00DD7C25-9AC0-134C-B7FB-CEE2E28E3421}"/>
              </a:ext>
            </a:extLst>
          </p:cNvPr>
          <p:cNvSpPr txBox="1"/>
          <p:nvPr/>
        </p:nvSpPr>
        <p:spPr>
          <a:xfrm>
            <a:off x="6095999" y="1777425"/>
            <a:ext cx="6095999" cy="584775"/>
          </a:xfrm>
          <a:prstGeom prst="rect">
            <a:avLst/>
          </a:prstGeom>
          <a:noFill/>
        </p:spPr>
        <p:txBody>
          <a:bodyPr wrap="square" rtlCol="0">
            <a:spAutoFit/>
          </a:bodyPr>
          <a:lstStyle/>
          <a:p>
            <a:r>
              <a:rPr lang="en-US" sz="3200" u="sng" dirty="0">
                <a:solidFill>
                  <a:srgbClr val="000000"/>
                </a:solidFill>
              </a:rPr>
              <a:t>Relationship</a:t>
            </a:r>
            <a:endParaRPr lang="en-US" sz="3200" dirty="0">
              <a:solidFill>
                <a:srgbClr val="000000"/>
              </a:solidFill>
            </a:endParaRPr>
          </a:p>
        </p:txBody>
      </p:sp>
      <p:sp>
        <p:nvSpPr>
          <p:cNvPr id="34" name="Rectangle 33">
            <a:extLst>
              <a:ext uri="{FF2B5EF4-FFF2-40B4-BE49-F238E27FC236}">
                <a16:creationId xmlns:a16="http://schemas.microsoft.com/office/drawing/2014/main" id="{18CF9BB0-B91A-FC43-B1D9-881C4BBF6F03}"/>
              </a:ext>
            </a:extLst>
          </p:cNvPr>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35" name="Straight Connector 34">
            <a:extLst>
              <a:ext uri="{FF2B5EF4-FFF2-40B4-BE49-F238E27FC236}">
                <a16:creationId xmlns:a16="http://schemas.microsoft.com/office/drawing/2014/main" id="{E7E27590-3AE4-CC49-9AFA-D7CD87CBB133}"/>
              </a:ext>
            </a:extLst>
          </p:cNvPr>
          <p:cNvCxnSpPr/>
          <p:nvPr/>
        </p:nvCxnSpPr>
        <p:spPr bwMode="auto">
          <a:xfrm>
            <a:off x="6095997" y="2383007"/>
            <a:ext cx="3" cy="4619207"/>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a:extLst>
              <a:ext uri="{FF2B5EF4-FFF2-40B4-BE49-F238E27FC236}">
                <a16:creationId xmlns:a16="http://schemas.microsoft.com/office/drawing/2014/main" id="{1426D687-919D-A944-9264-A9E9E98EAEFD}"/>
              </a:ext>
            </a:extLst>
          </p:cNvPr>
          <p:cNvSpPr txBox="1"/>
          <p:nvPr/>
        </p:nvSpPr>
        <p:spPr>
          <a:xfrm>
            <a:off x="5105400" y="1"/>
            <a:ext cx="1981200" cy="646331"/>
          </a:xfrm>
          <a:prstGeom prst="rect">
            <a:avLst/>
          </a:prstGeom>
          <a:noFill/>
        </p:spPr>
        <p:txBody>
          <a:bodyPr wrap="square" rtlCol="0">
            <a:spAutoFit/>
          </a:bodyPr>
          <a:lstStyle/>
          <a:p>
            <a:r>
              <a:rPr lang="en-US" sz="3600" dirty="0">
                <a:solidFill>
                  <a:srgbClr val="000000"/>
                </a:solidFill>
              </a:rPr>
              <a:t>GOD</a:t>
            </a:r>
          </a:p>
        </p:txBody>
      </p:sp>
      <p:sp>
        <p:nvSpPr>
          <p:cNvPr id="37" name="TextBox 36">
            <a:extLst>
              <a:ext uri="{FF2B5EF4-FFF2-40B4-BE49-F238E27FC236}">
                <a16:creationId xmlns:a16="http://schemas.microsoft.com/office/drawing/2014/main" id="{335509BA-E298-A747-A040-B86F12B39516}"/>
              </a:ext>
            </a:extLst>
          </p:cNvPr>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38" name="TextBox 37">
            <a:extLst>
              <a:ext uri="{FF2B5EF4-FFF2-40B4-BE49-F238E27FC236}">
                <a16:creationId xmlns:a16="http://schemas.microsoft.com/office/drawing/2014/main" id="{6E33FDCC-D105-6444-97E6-87FA6A16A620}"/>
              </a:ext>
            </a:extLst>
          </p:cNvPr>
          <p:cNvSpPr txBox="1"/>
          <p:nvPr/>
        </p:nvSpPr>
        <p:spPr>
          <a:xfrm>
            <a:off x="548677" y="343000"/>
            <a:ext cx="1203923" cy="461665"/>
          </a:xfrm>
          <a:prstGeom prst="rect">
            <a:avLst/>
          </a:prstGeom>
          <a:noFill/>
        </p:spPr>
        <p:txBody>
          <a:bodyPr wrap="square" rtlCol="0">
            <a:spAutoFit/>
          </a:bodyPr>
          <a:lstStyle/>
          <a:p>
            <a:pPr algn="l">
              <a:buFont typeface="Arial" pitchFamily="34" charset="0"/>
              <a:buChar char="•"/>
            </a:pPr>
            <a:r>
              <a:rPr lang="en-US" sz="800" dirty="0">
                <a:solidFill>
                  <a:srgbClr val="000000"/>
                </a:solidFill>
              </a:rPr>
              <a:t>   Romans 14:11-12</a:t>
            </a:r>
          </a:p>
          <a:p>
            <a:pPr algn="l">
              <a:buFont typeface="Arial" pitchFamily="34" charset="0"/>
              <a:buChar char="•"/>
            </a:pPr>
            <a:r>
              <a:rPr lang="en-US" sz="800" dirty="0">
                <a:solidFill>
                  <a:srgbClr val="000000"/>
                </a:solidFill>
              </a:rPr>
              <a:t>   Romans 2:2</a:t>
            </a:r>
          </a:p>
          <a:p>
            <a:pPr algn="l">
              <a:buFont typeface="Arial" pitchFamily="34" charset="0"/>
              <a:buChar char="•"/>
            </a:pPr>
            <a:r>
              <a:rPr lang="en-US" sz="800" dirty="0">
                <a:solidFill>
                  <a:srgbClr val="000000"/>
                </a:solidFill>
              </a:rPr>
              <a:t>   John 17:17</a:t>
            </a:r>
          </a:p>
        </p:txBody>
      </p:sp>
      <p:sp>
        <p:nvSpPr>
          <p:cNvPr id="39" name="TextBox 38">
            <a:extLst>
              <a:ext uri="{FF2B5EF4-FFF2-40B4-BE49-F238E27FC236}">
                <a16:creationId xmlns:a16="http://schemas.microsoft.com/office/drawing/2014/main" id="{6137955E-7FB6-9244-B2B5-EE82E55E8C06}"/>
              </a:ext>
            </a:extLst>
          </p:cNvPr>
          <p:cNvSpPr txBox="1"/>
          <p:nvPr/>
        </p:nvSpPr>
        <p:spPr>
          <a:xfrm>
            <a:off x="9805430" y="343000"/>
            <a:ext cx="1981200" cy="830997"/>
          </a:xfrm>
          <a:prstGeom prst="rect">
            <a:avLst/>
          </a:prstGeom>
          <a:noFill/>
        </p:spPr>
        <p:txBody>
          <a:bodyPr wrap="square" rtlCol="0">
            <a:spAutoFit/>
          </a:bodyPr>
          <a:lstStyle/>
          <a:p>
            <a:pPr marL="342900" indent="-342900" algn="l">
              <a:buFont typeface="+mj-lt"/>
              <a:buAutoNum type="arabicPeriod"/>
            </a:pPr>
            <a:r>
              <a:rPr lang="en-US" sz="800" dirty="0">
                <a:solidFill>
                  <a:srgbClr val="000000"/>
                </a:solidFill>
              </a:rPr>
              <a:t> Construction</a:t>
            </a:r>
          </a:p>
          <a:p>
            <a:pPr marL="342900" indent="-342900" algn="l">
              <a:buFont typeface="+mj-lt"/>
              <a:buAutoNum type="arabicPeriod"/>
            </a:pPr>
            <a:r>
              <a:rPr lang="en-US" sz="800" dirty="0">
                <a:solidFill>
                  <a:srgbClr val="000000"/>
                </a:solidFill>
              </a:rPr>
              <a:t> Prophecies</a:t>
            </a:r>
          </a:p>
          <a:p>
            <a:pPr marL="342900" indent="-342900" algn="l">
              <a:buFont typeface="+mj-lt"/>
              <a:buAutoNum type="arabicPeriod"/>
            </a:pPr>
            <a:r>
              <a:rPr lang="en-US" sz="800" dirty="0">
                <a:solidFill>
                  <a:srgbClr val="000000"/>
                </a:solidFill>
              </a:rPr>
              <a:t> Bible Claims</a:t>
            </a:r>
          </a:p>
          <a:p>
            <a:pPr marL="800100" lvl="1" indent="-342900" algn="l">
              <a:buFont typeface="Arial" pitchFamily="34" charset="0"/>
              <a:buChar char="•"/>
            </a:pPr>
            <a:r>
              <a:rPr lang="en-US" sz="800" dirty="0">
                <a:solidFill>
                  <a:srgbClr val="000000"/>
                </a:solidFill>
              </a:rPr>
              <a:t>II Peter 1:21</a:t>
            </a:r>
          </a:p>
          <a:p>
            <a:pPr marL="800100" lvl="1" indent="-342900" algn="l">
              <a:buFont typeface="Arial" pitchFamily="34" charset="0"/>
              <a:buChar char="•"/>
            </a:pPr>
            <a:r>
              <a:rPr lang="en-US" sz="800" dirty="0">
                <a:solidFill>
                  <a:srgbClr val="000000"/>
                </a:solidFill>
              </a:rPr>
              <a:t>II Timothy 3:16</a:t>
            </a:r>
          </a:p>
          <a:p>
            <a:pPr marL="800100" lvl="1" indent="-342900" algn="l">
              <a:buFont typeface="Arial" pitchFamily="34" charset="0"/>
              <a:buChar char="•"/>
            </a:pPr>
            <a:r>
              <a:rPr lang="en-US" sz="800" dirty="0">
                <a:solidFill>
                  <a:srgbClr val="000000"/>
                </a:solidFill>
              </a:rPr>
              <a:t>I Corinthians 2:9-10</a:t>
            </a:r>
          </a:p>
        </p:txBody>
      </p:sp>
      <p:sp>
        <p:nvSpPr>
          <p:cNvPr id="40" name="TextBox 39">
            <a:extLst>
              <a:ext uri="{FF2B5EF4-FFF2-40B4-BE49-F238E27FC236}">
                <a16:creationId xmlns:a16="http://schemas.microsoft.com/office/drawing/2014/main" id="{E17EDEA6-9BE5-9744-806F-7A1BE9403E9D}"/>
              </a:ext>
            </a:extLst>
          </p:cNvPr>
          <p:cNvSpPr txBox="1"/>
          <p:nvPr/>
        </p:nvSpPr>
        <p:spPr>
          <a:xfrm>
            <a:off x="548677" y="2383007"/>
            <a:ext cx="3185123" cy="1716624"/>
          </a:xfrm>
          <a:prstGeom prst="rect">
            <a:avLst/>
          </a:prstGeom>
          <a:noFill/>
        </p:spPr>
        <p:txBody>
          <a:bodyPr wrap="square" rtlCol="0">
            <a:spAutoFit/>
          </a:bodyPr>
          <a:lstStyle/>
          <a:p>
            <a:pPr marL="342900" indent="-342900" algn="l">
              <a:lnSpc>
                <a:spcPct val="150000"/>
              </a:lnSpc>
              <a:buFont typeface="+mj-lt"/>
              <a:buAutoNum type="arabicPeriod"/>
            </a:pPr>
            <a:r>
              <a:rPr lang="en-US" sz="1200" dirty="0">
                <a:solidFill>
                  <a:srgbClr val="000000"/>
                </a:solidFill>
              </a:rPr>
              <a:t>Lost </a:t>
            </a:r>
            <a:r>
              <a:rPr lang="en-US" sz="1200" dirty="0">
                <a:solidFill>
                  <a:srgbClr val="C00000"/>
                </a:solidFill>
              </a:rPr>
              <a:t>- Luke 19:10</a:t>
            </a:r>
            <a:r>
              <a:rPr lang="en-US" sz="1200" i="1" dirty="0">
                <a:solidFill>
                  <a:srgbClr val="000000"/>
                </a:solidFill>
              </a:rPr>
              <a:t> </a:t>
            </a:r>
          </a:p>
          <a:p>
            <a:pPr marL="342900" indent="-342900" algn="l">
              <a:lnSpc>
                <a:spcPct val="150000"/>
              </a:lnSpc>
              <a:buFont typeface="+mj-lt"/>
              <a:buAutoNum type="arabicPeriod"/>
            </a:pPr>
            <a:r>
              <a:rPr lang="en-US" sz="1200" dirty="0">
                <a:solidFill>
                  <a:srgbClr val="000000"/>
                </a:solidFill>
              </a:rPr>
              <a:t>Condemned </a:t>
            </a:r>
            <a:r>
              <a:rPr lang="en-US" sz="1200" dirty="0">
                <a:solidFill>
                  <a:srgbClr val="C00000"/>
                </a:solidFill>
              </a:rPr>
              <a:t>- John 3:18</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Unforgiven </a:t>
            </a:r>
            <a:r>
              <a:rPr lang="en-US" sz="1200" dirty="0">
                <a:solidFill>
                  <a:srgbClr val="C00000"/>
                </a:solidFill>
              </a:rPr>
              <a:t>- Acts 13:38-39</a:t>
            </a:r>
          </a:p>
          <a:p>
            <a:pPr marL="342900" indent="-342900" algn="l">
              <a:lnSpc>
                <a:spcPct val="150000"/>
              </a:lnSpc>
              <a:spcBef>
                <a:spcPts val="0"/>
              </a:spcBef>
              <a:buFont typeface="+mj-lt"/>
              <a:buAutoNum type="arabicPeriod"/>
            </a:pPr>
            <a:r>
              <a:rPr lang="en-US" sz="1200" dirty="0">
                <a:solidFill>
                  <a:srgbClr val="000000"/>
                </a:solidFill>
              </a:rPr>
              <a:t>Unrighteous </a:t>
            </a:r>
            <a:r>
              <a:rPr lang="en-US" sz="1200" dirty="0">
                <a:solidFill>
                  <a:srgbClr val="C00000"/>
                </a:solidFill>
              </a:rPr>
              <a:t>- Romans 1:18</a:t>
            </a:r>
          </a:p>
          <a:p>
            <a:pPr marL="342900" indent="-342900" algn="l">
              <a:lnSpc>
                <a:spcPct val="150000"/>
              </a:lnSpc>
              <a:spcBef>
                <a:spcPts val="0"/>
              </a:spcBef>
              <a:buFont typeface="+mj-lt"/>
              <a:buAutoNum type="arabicPeriod"/>
            </a:pPr>
            <a:r>
              <a:rPr lang="en-US" sz="1200" dirty="0">
                <a:solidFill>
                  <a:srgbClr val="000000"/>
                </a:solidFill>
              </a:rPr>
              <a:t>Dead in Trespasses &amp; Sins </a:t>
            </a:r>
            <a:r>
              <a:rPr lang="en-US" sz="1200" dirty="0">
                <a:solidFill>
                  <a:srgbClr val="C00000"/>
                </a:solidFill>
              </a:rPr>
              <a:t>- Eph. 2:1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in Lake of Fire </a:t>
            </a:r>
            <a:r>
              <a:rPr lang="en-US" sz="1200" dirty="0">
                <a:solidFill>
                  <a:srgbClr val="C00000"/>
                </a:solidFill>
              </a:rPr>
              <a:t>- Rev. 20:14-15</a:t>
            </a:r>
          </a:p>
        </p:txBody>
      </p:sp>
      <p:sp>
        <p:nvSpPr>
          <p:cNvPr id="41" name="TextBox 40">
            <a:extLst>
              <a:ext uri="{FF2B5EF4-FFF2-40B4-BE49-F238E27FC236}">
                <a16:creationId xmlns:a16="http://schemas.microsoft.com/office/drawing/2014/main" id="{4035D8E9-DB2C-394E-86AB-72E05B6C6327}"/>
              </a:ext>
            </a:extLst>
          </p:cNvPr>
          <p:cNvSpPr txBox="1"/>
          <p:nvPr/>
        </p:nvSpPr>
        <p:spPr>
          <a:xfrm>
            <a:off x="8458200" y="2387563"/>
            <a:ext cx="3185123" cy="1716624"/>
          </a:xfrm>
          <a:prstGeom prst="rect">
            <a:avLst/>
          </a:prstGeom>
          <a:noFill/>
        </p:spPr>
        <p:txBody>
          <a:bodyPr wrap="square" rtlCol="0">
            <a:spAutoFit/>
          </a:bodyPr>
          <a:lstStyle/>
          <a:p>
            <a:pPr marL="342900" indent="-342900" algn="l">
              <a:lnSpc>
                <a:spcPct val="150000"/>
              </a:lnSpc>
              <a:spcBef>
                <a:spcPts val="0"/>
              </a:spcBef>
              <a:buFont typeface="+mj-lt"/>
              <a:buAutoNum type="arabicPeriod"/>
            </a:pPr>
            <a:r>
              <a:rPr lang="en-US" sz="1200" dirty="0">
                <a:solidFill>
                  <a:srgbClr val="000000"/>
                </a:solidFill>
              </a:rPr>
              <a:t>Saved </a:t>
            </a:r>
            <a:r>
              <a:rPr lang="en-US" sz="1200" dirty="0">
                <a:solidFill>
                  <a:srgbClr val="C00000"/>
                </a:solidFill>
              </a:rPr>
              <a:t>- Eph. 2:8-9</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Justified </a:t>
            </a:r>
            <a:r>
              <a:rPr lang="en-US" sz="1200" dirty="0">
                <a:solidFill>
                  <a:srgbClr val="C00000"/>
                </a:solidFill>
              </a:rPr>
              <a:t>- Romans 5:1</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Forgiven </a:t>
            </a:r>
            <a:r>
              <a:rPr lang="en-US" sz="1200" dirty="0">
                <a:solidFill>
                  <a:srgbClr val="C00000"/>
                </a:solidFill>
              </a:rPr>
              <a:t>- Eph. 1:7</a:t>
            </a:r>
          </a:p>
          <a:p>
            <a:pPr marL="342900" indent="-342900" algn="l">
              <a:lnSpc>
                <a:spcPct val="150000"/>
              </a:lnSpc>
              <a:spcBef>
                <a:spcPts val="0"/>
              </a:spcBef>
              <a:buFont typeface="+mj-lt"/>
              <a:buAutoNum type="arabicPeriod"/>
            </a:pPr>
            <a:r>
              <a:rPr lang="en-US" sz="1200" dirty="0">
                <a:solidFill>
                  <a:srgbClr val="000000"/>
                </a:solidFill>
              </a:rPr>
              <a:t>Righteous </a:t>
            </a:r>
            <a:r>
              <a:rPr lang="en-US" sz="1200" dirty="0">
                <a:solidFill>
                  <a:srgbClr val="C00000"/>
                </a:solidFill>
              </a:rPr>
              <a:t>- Romans 3:22</a:t>
            </a:r>
          </a:p>
          <a:p>
            <a:pPr marL="342900" indent="-342900" algn="l">
              <a:lnSpc>
                <a:spcPct val="150000"/>
              </a:lnSpc>
              <a:spcBef>
                <a:spcPts val="0"/>
              </a:spcBef>
              <a:buFont typeface="+mj-lt"/>
              <a:buAutoNum type="arabicPeriod"/>
            </a:pPr>
            <a:r>
              <a:rPr lang="en-US" sz="1200" dirty="0">
                <a:solidFill>
                  <a:srgbClr val="000000"/>
                </a:solidFill>
              </a:rPr>
              <a:t>Eternal Life in Christ Jesus </a:t>
            </a:r>
            <a:r>
              <a:rPr lang="en-US" sz="1200" dirty="0">
                <a:solidFill>
                  <a:srgbClr val="C00000"/>
                </a:solidFill>
              </a:rPr>
              <a:t>- John 5:24</a:t>
            </a:r>
            <a:endParaRPr lang="en-US" sz="1200" dirty="0">
              <a:solidFill>
                <a:srgbClr val="000000"/>
              </a:solidFill>
            </a:endParaRPr>
          </a:p>
          <a:p>
            <a:pPr marL="342900" indent="-342900" algn="l">
              <a:lnSpc>
                <a:spcPct val="150000"/>
              </a:lnSpc>
              <a:spcBef>
                <a:spcPts val="0"/>
              </a:spcBef>
              <a:buFont typeface="+mj-lt"/>
              <a:buAutoNum type="arabicPeriod"/>
            </a:pPr>
            <a:r>
              <a:rPr lang="en-US" sz="1200" dirty="0">
                <a:solidFill>
                  <a:srgbClr val="000000"/>
                </a:solidFill>
              </a:rPr>
              <a:t>Eternity with God </a:t>
            </a:r>
            <a:r>
              <a:rPr lang="en-US" sz="1200" dirty="0">
                <a:solidFill>
                  <a:srgbClr val="C00000"/>
                </a:solidFill>
              </a:rPr>
              <a:t>- John 14:1-3</a:t>
            </a:r>
            <a:endParaRPr lang="en-US" sz="1200" dirty="0">
              <a:solidFill>
                <a:srgbClr val="000000"/>
              </a:solidFill>
            </a:endParaRPr>
          </a:p>
        </p:txBody>
      </p:sp>
      <p:sp>
        <p:nvSpPr>
          <p:cNvPr id="42" name="Rectangle 41">
            <a:extLst>
              <a:ext uri="{FF2B5EF4-FFF2-40B4-BE49-F238E27FC236}">
                <a16:creationId xmlns:a16="http://schemas.microsoft.com/office/drawing/2014/main" id="{C93A1156-8B10-9449-BCDD-FA76956619E2}"/>
              </a:ext>
            </a:extLst>
          </p:cNvPr>
          <p:cNvSpPr/>
          <p:nvPr/>
        </p:nvSpPr>
        <p:spPr bwMode="auto">
          <a:xfrm>
            <a:off x="4419600" y="2438400"/>
            <a:ext cx="1752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buFont typeface="Arial" pitchFamily="34" charset="0"/>
              <a:buChar char="•"/>
            </a:pPr>
            <a:r>
              <a:rPr lang="en-US" sz="1600" dirty="0">
                <a:solidFill>
                  <a:srgbClr val="000000"/>
                </a:solidFill>
              </a:rPr>
              <a:t> Gen. 3:21</a:t>
            </a:r>
          </a:p>
          <a:p>
            <a:pPr algn="l">
              <a:buFont typeface="Arial" pitchFamily="34" charset="0"/>
              <a:buChar char="•"/>
            </a:pPr>
            <a:r>
              <a:rPr lang="en-US" sz="1600" dirty="0">
                <a:solidFill>
                  <a:srgbClr val="000000"/>
                </a:solidFill>
              </a:rPr>
              <a:t> Gen. 22:1-4</a:t>
            </a:r>
          </a:p>
          <a:p>
            <a:pPr algn="l">
              <a:buFont typeface="Arial" pitchFamily="34" charset="0"/>
              <a:buChar char="•"/>
            </a:pPr>
            <a:r>
              <a:rPr lang="en-US" sz="1600" dirty="0">
                <a:solidFill>
                  <a:srgbClr val="000000"/>
                </a:solidFill>
              </a:rPr>
              <a:t> Exodus 12</a:t>
            </a:r>
          </a:p>
          <a:p>
            <a:pPr algn="l">
              <a:buFont typeface="Arial" pitchFamily="34" charset="0"/>
              <a:buChar char="•"/>
            </a:pPr>
            <a:r>
              <a:rPr lang="en-US" sz="1600" dirty="0">
                <a:solidFill>
                  <a:srgbClr val="000000"/>
                </a:solidFill>
              </a:rPr>
              <a:t> Isa. 53:7</a:t>
            </a:r>
          </a:p>
          <a:p>
            <a:pPr algn="l">
              <a:buFont typeface="Arial" pitchFamily="34" charset="0"/>
              <a:buChar char="•"/>
            </a:pPr>
            <a:r>
              <a:rPr lang="en-US" sz="1600" dirty="0">
                <a:solidFill>
                  <a:srgbClr val="000000"/>
                </a:solidFill>
              </a:rPr>
              <a:t> Heb. 9:12</a:t>
            </a:r>
          </a:p>
          <a:p>
            <a:pPr algn="l">
              <a:buFont typeface="Arial" pitchFamily="34" charset="0"/>
              <a:buChar char="•"/>
            </a:pPr>
            <a:r>
              <a:rPr lang="en-US" sz="1600" dirty="0">
                <a:solidFill>
                  <a:srgbClr val="000000"/>
                </a:solidFill>
              </a:rPr>
              <a:t> Heb. 10:1</a:t>
            </a:r>
          </a:p>
          <a:p>
            <a:pPr algn="l">
              <a:buFont typeface="Arial" pitchFamily="34" charset="0"/>
              <a:buChar char="•"/>
            </a:pPr>
            <a:r>
              <a:rPr lang="en-US" sz="1600" dirty="0">
                <a:solidFill>
                  <a:srgbClr val="000000"/>
                </a:solidFill>
              </a:rPr>
              <a:t> Gal. 3:24-26</a:t>
            </a:r>
          </a:p>
          <a:p>
            <a:pPr algn="l">
              <a:buFont typeface="Arial" pitchFamily="34" charset="0"/>
              <a:buChar char="•"/>
            </a:pPr>
            <a:r>
              <a:rPr lang="en-US" sz="1600" dirty="0">
                <a:solidFill>
                  <a:srgbClr val="000000"/>
                </a:solidFill>
              </a:rPr>
              <a:t> John 1:29</a:t>
            </a:r>
          </a:p>
          <a:p>
            <a:pPr algn="l">
              <a:buFont typeface="Arial" pitchFamily="34" charset="0"/>
              <a:buChar char="•"/>
            </a:pPr>
            <a:r>
              <a:rPr lang="en-US" sz="1600" dirty="0">
                <a:solidFill>
                  <a:srgbClr val="000000"/>
                </a:solidFill>
              </a:rPr>
              <a:t> Acts 8:32-35</a:t>
            </a:r>
          </a:p>
          <a:p>
            <a:pPr algn="l">
              <a:buFont typeface="Arial" pitchFamily="34" charset="0"/>
              <a:buChar char="•"/>
            </a:pPr>
            <a:r>
              <a:rPr lang="en-US" sz="1600" dirty="0">
                <a:solidFill>
                  <a:srgbClr val="000000"/>
                </a:solidFill>
              </a:rPr>
              <a:t> I Pet. 3:18</a:t>
            </a:r>
          </a:p>
          <a:p>
            <a:pPr algn="l">
              <a:buFont typeface="Arial" pitchFamily="34" charset="0"/>
              <a:buChar char="•"/>
            </a:pPr>
            <a:r>
              <a:rPr lang="en-US" sz="1600" dirty="0">
                <a:solidFill>
                  <a:srgbClr val="000000"/>
                </a:solidFill>
              </a:rPr>
              <a:t> I Pet. 2:24</a:t>
            </a:r>
          </a:p>
          <a:p>
            <a:pPr algn="l">
              <a:buFont typeface="Arial" pitchFamily="34" charset="0"/>
              <a:buChar char="•"/>
            </a:pPr>
            <a:r>
              <a:rPr lang="en-US" sz="1600" dirty="0">
                <a:solidFill>
                  <a:srgbClr val="000000"/>
                </a:solidFill>
              </a:rPr>
              <a:t> Rom. 5:6-8</a:t>
            </a:r>
          </a:p>
          <a:p>
            <a:pPr algn="l">
              <a:buFont typeface="Arial" pitchFamily="34" charset="0"/>
              <a:buChar char="•"/>
            </a:pPr>
            <a:r>
              <a:rPr lang="en-US" sz="1600" dirty="0">
                <a:solidFill>
                  <a:srgbClr val="000000"/>
                </a:solidFill>
              </a:rPr>
              <a:t> Heb. 10:10-14</a:t>
            </a:r>
          </a:p>
          <a:p>
            <a:pPr algn="l">
              <a:buFont typeface="Arial" pitchFamily="34" charset="0"/>
              <a:buChar char="•"/>
            </a:pPr>
            <a:r>
              <a:rPr lang="en-US" sz="1600" dirty="0">
                <a:solidFill>
                  <a:srgbClr val="000000"/>
                </a:solidFill>
              </a:rPr>
              <a:t> John 19:30</a:t>
            </a:r>
          </a:p>
        </p:txBody>
      </p:sp>
      <p:cxnSp>
        <p:nvCxnSpPr>
          <p:cNvPr id="43" name="Straight Connector 42">
            <a:extLst>
              <a:ext uri="{FF2B5EF4-FFF2-40B4-BE49-F238E27FC236}">
                <a16:creationId xmlns:a16="http://schemas.microsoft.com/office/drawing/2014/main" id="{3EDE51BC-8622-3A43-B289-8E9AC1AABAA8}"/>
              </a:ext>
            </a:extLst>
          </p:cNvPr>
          <p:cNvCxnSpPr/>
          <p:nvPr/>
        </p:nvCxnSpPr>
        <p:spPr bwMode="auto">
          <a:xfrm>
            <a:off x="515170" y="5137172"/>
            <a:ext cx="3657355" cy="10473"/>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Box 43">
            <a:extLst>
              <a:ext uri="{FF2B5EF4-FFF2-40B4-BE49-F238E27FC236}">
                <a16:creationId xmlns:a16="http://schemas.microsoft.com/office/drawing/2014/main" id="{B6DA53C8-9079-9840-B0EB-78E41615F0F2}"/>
              </a:ext>
            </a:extLst>
          </p:cNvPr>
          <p:cNvSpPr txBox="1"/>
          <p:nvPr/>
        </p:nvSpPr>
        <p:spPr>
          <a:xfrm>
            <a:off x="3069049" y="5417403"/>
            <a:ext cx="1121950" cy="830997"/>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Pray</a:t>
            </a:r>
          </a:p>
          <a:p>
            <a:pPr marL="171450" indent="-171450" algn="l">
              <a:buFont typeface="Arial" panose="020B0604020202020204" pitchFamily="34" charset="0"/>
              <a:buChar char="•"/>
            </a:pPr>
            <a:r>
              <a:rPr lang="en-US" sz="800" dirty="0">
                <a:solidFill>
                  <a:srgbClr val="000000"/>
                </a:solidFill>
              </a:rPr>
              <a:t>Sing</a:t>
            </a:r>
          </a:p>
          <a:p>
            <a:pPr marL="171450" indent="-171450" algn="l">
              <a:buFont typeface="Arial" panose="020B0604020202020204" pitchFamily="34" charset="0"/>
              <a:buChar char="•"/>
            </a:pPr>
            <a:r>
              <a:rPr lang="en-US" sz="800" dirty="0">
                <a:solidFill>
                  <a:srgbClr val="000000"/>
                </a:solidFill>
              </a:rPr>
              <a:t>Give</a:t>
            </a:r>
          </a:p>
          <a:p>
            <a:pPr marL="171450" indent="-171450" algn="l">
              <a:buFont typeface="Arial" panose="020B0604020202020204" pitchFamily="34" charset="0"/>
              <a:buChar char="•"/>
            </a:pPr>
            <a:r>
              <a:rPr lang="en-US" sz="800" dirty="0">
                <a:solidFill>
                  <a:srgbClr val="000000"/>
                </a:solidFill>
              </a:rPr>
              <a:t>Preach</a:t>
            </a:r>
          </a:p>
          <a:p>
            <a:pPr marL="171450" indent="-171450" algn="l">
              <a:buFont typeface="Arial" panose="020B0604020202020204" pitchFamily="34" charset="0"/>
              <a:buChar char="•"/>
            </a:pPr>
            <a:r>
              <a:rPr lang="en-US" sz="800" dirty="0">
                <a:solidFill>
                  <a:srgbClr val="000000"/>
                </a:solidFill>
              </a:rPr>
              <a:t>Lord’s</a:t>
            </a:r>
          </a:p>
          <a:p>
            <a:pPr marL="171450" indent="-171450" algn="l">
              <a:buFont typeface="Arial" panose="020B0604020202020204" pitchFamily="34" charset="0"/>
              <a:buChar char="•"/>
            </a:pPr>
            <a:r>
              <a:rPr lang="en-US" sz="800" dirty="0">
                <a:solidFill>
                  <a:srgbClr val="000000"/>
                </a:solidFill>
              </a:rPr>
              <a:t>Supper</a:t>
            </a:r>
          </a:p>
        </p:txBody>
      </p:sp>
      <p:sp>
        <p:nvSpPr>
          <p:cNvPr id="45" name="Right Brace 44">
            <a:extLst>
              <a:ext uri="{FF2B5EF4-FFF2-40B4-BE49-F238E27FC236}">
                <a16:creationId xmlns:a16="http://schemas.microsoft.com/office/drawing/2014/main" id="{3F201E9B-DE3C-3841-9F1B-6583B8C4D205}"/>
              </a:ext>
            </a:extLst>
          </p:cNvPr>
          <p:cNvSpPr/>
          <p:nvPr/>
        </p:nvSpPr>
        <p:spPr bwMode="auto">
          <a:xfrm rot="5400000">
            <a:off x="2204426" y="4544852"/>
            <a:ext cx="264789" cy="3367086"/>
          </a:xfrm>
          <a:prstGeom prst="rightBrace">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ahoma" pitchFamily="34" charset="0"/>
            </a:endParaRPr>
          </a:p>
        </p:txBody>
      </p:sp>
      <p:sp>
        <p:nvSpPr>
          <p:cNvPr id="46" name="TextBox 45">
            <a:extLst>
              <a:ext uri="{FF2B5EF4-FFF2-40B4-BE49-F238E27FC236}">
                <a16:creationId xmlns:a16="http://schemas.microsoft.com/office/drawing/2014/main" id="{D20BF25D-A757-F440-8A4A-DD3E60BFC681}"/>
              </a:ext>
            </a:extLst>
          </p:cNvPr>
          <p:cNvSpPr txBox="1"/>
          <p:nvPr/>
        </p:nvSpPr>
        <p:spPr>
          <a:xfrm>
            <a:off x="537062" y="5417403"/>
            <a:ext cx="2815738" cy="584775"/>
          </a:xfrm>
          <a:prstGeom prst="rect">
            <a:avLst/>
          </a:prstGeom>
          <a:noFill/>
        </p:spPr>
        <p:txBody>
          <a:bodyPr wrap="square" rtlCol="0">
            <a:spAutoFit/>
          </a:bodyPr>
          <a:lstStyle/>
          <a:p>
            <a:pPr marL="171450" indent="-171450" algn="l">
              <a:buFont typeface="Arial" panose="020B0604020202020204" pitchFamily="34" charset="0"/>
              <a:buChar char="•"/>
            </a:pPr>
            <a:r>
              <a:rPr lang="en-US" sz="800" dirty="0">
                <a:solidFill>
                  <a:srgbClr val="000000"/>
                </a:solidFill>
              </a:rPr>
              <a:t>Eph. 2:8-9</a:t>
            </a:r>
          </a:p>
          <a:p>
            <a:pPr marL="171450" indent="-171450" algn="l">
              <a:buFont typeface="Arial" panose="020B0604020202020204" pitchFamily="34" charset="0"/>
              <a:buChar char="•"/>
            </a:pPr>
            <a:r>
              <a:rPr lang="en-US" sz="800" dirty="0">
                <a:solidFill>
                  <a:srgbClr val="000000"/>
                </a:solidFill>
              </a:rPr>
              <a:t>Titus 3:5</a:t>
            </a:r>
          </a:p>
          <a:p>
            <a:pPr marL="171450" indent="-171450" algn="l">
              <a:buFont typeface="Arial" panose="020B0604020202020204" pitchFamily="34" charset="0"/>
              <a:buChar char="•"/>
            </a:pPr>
            <a:r>
              <a:rPr lang="en-US" sz="800" dirty="0">
                <a:solidFill>
                  <a:srgbClr val="000000"/>
                </a:solidFill>
              </a:rPr>
              <a:t>Isa. 64:6</a:t>
            </a:r>
          </a:p>
          <a:p>
            <a:pPr marL="171450" indent="-171450" algn="l">
              <a:buFont typeface="Arial" panose="020B0604020202020204" pitchFamily="34" charset="0"/>
              <a:buChar char="•"/>
            </a:pPr>
            <a:r>
              <a:rPr lang="en-US" sz="800" dirty="0">
                <a:solidFill>
                  <a:srgbClr val="000000"/>
                </a:solidFill>
              </a:rPr>
              <a:t>Rom. 4:5</a:t>
            </a:r>
          </a:p>
        </p:txBody>
      </p:sp>
      <p:cxnSp>
        <p:nvCxnSpPr>
          <p:cNvPr id="47" name="Straight Connector 46">
            <a:extLst>
              <a:ext uri="{FF2B5EF4-FFF2-40B4-BE49-F238E27FC236}">
                <a16:creationId xmlns:a16="http://schemas.microsoft.com/office/drawing/2014/main" id="{FCF8E4BD-5683-A74E-B7A6-1A4F01C8CBDE}"/>
              </a:ext>
            </a:extLst>
          </p:cNvPr>
          <p:cNvCxnSpPr/>
          <p:nvPr/>
        </p:nvCxnSpPr>
        <p:spPr bwMode="auto">
          <a:xfrm>
            <a:off x="22677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56FA808E-5D3B-5142-B0BA-EF60AB5D4C23}"/>
              </a:ext>
            </a:extLst>
          </p:cNvPr>
          <p:cNvCxnSpPr/>
          <p:nvPr/>
        </p:nvCxnSpPr>
        <p:spPr bwMode="auto">
          <a:xfrm>
            <a:off x="40203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3656F818-E409-C648-BE6F-0467EDDB66FC}"/>
              </a:ext>
            </a:extLst>
          </p:cNvPr>
          <p:cNvCxnSpPr/>
          <p:nvPr/>
        </p:nvCxnSpPr>
        <p:spPr bwMode="auto">
          <a:xfrm>
            <a:off x="653279"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a:extLst>
              <a:ext uri="{FF2B5EF4-FFF2-40B4-BE49-F238E27FC236}">
                <a16:creationId xmlns:a16="http://schemas.microsoft.com/office/drawing/2014/main" id="{E8E97B7F-AA75-7B46-A957-1DA6FD797B05}"/>
              </a:ext>
            </a:extLst>
          </p:cNvPr>
          <p:cNvCxnSpPr/>
          <p:nvPr/>
        </p:nvCxnSpPr>
        <p:spPr bwMode="auto">
          <a:xfrm>
            <a:off x="31821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A2B882B3-ED39-8945-BB01-4B9639A5C712}"/>
              </a:ext>
            </a:extLst>
          </p:cNvPr>
          <p:cNvCxnSpPr/>
          <p:nvPr/>
        </p:nvCxnSpPr>
        <p:spPr bwMode="auto">
          <a:xfrm>
            <a:off x="1429570" y="5160259"/>
            <a:ext cx="0" cy="2286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TextBox 51">
            <a:extLst>
              <a:ext uri="{FF2B5EF4-FFF2-40B4-BE49-F238E27FC236}">
                <a16:creationId xmlns:a16="http://schemas.microsoft.com/office/drawing/2014/main" id="{8E658E56-52B4-2348-B53F-51E41CC37C5D}"/>
              </a:ext>
            </a:extLst>
          </p:cNvPr>
          <p:cNvSpPr txBox="1"/>
          <p:nvPr/>
        </p:nvSpPr>
        <p:spPr>
          <a:xfrm>
            <a:off x="515166" y="6400799"/>
            <a:ext cx="3657355" cy="276999"/>
          </a:xfrm>
          <a:prstGeom prst="rect">
            <a:avLst/>
          </a:prstGeom>
          <a:noFill/>
        </p:spPr>
        <p:txBody>
          <a:bodyPr wrap="square" rtlCol="0">
            <a:spAutoFit/>
          </a:bodyPr>
          <a:lstStyle/>
          <a:p>
            <a:r>
              <a:rPr lang="en-US" sz="1200" dirty="0">
                <a:solidFill>
                  <a:srgbClr val="000000"/>
                </a:solidFill>
              </a:rPr>
              <a:t>100% GOOD CONDUCT</a:t>
            </a:r>
          </a:p>
        </p:txBody>
      </p:sp>
      <p:sp>
        <p:nvSpPr>
          <p:cNvPr id="53" name="&quot;No&quot; Symbol 52">
            <a:extLst>
              <a:ext uri="{FF2B5EF4-FFF2-40B4-BE49-F238E27FC236}">
                <a16:creationId xmlns:a16="http://schemas.microsoft.com/office/drawing/2014/main" id="{93B0BB9C-ECC7-054C-90A1-357552DBB0F4}"/>
              </a:ext>
            </a:extLst>
          </p:cNvPr>
          <p:cNvSpPr/>
          <p:nvPr/>
        </p:nvSpPr>
        <p:spPr bwMode="auto">
          <a:xfrm>
            <a:off x="1402835" y="4800600"/>
            <a:ext cx="1905000" cy="1905000"/>
          </a:xfrm>
          <a:prstGeom prst="noSmoking">
            <a:avLst/>
          </a:prstGeom>
          <a:solidFill>
            <a:srgbClr val="C00000">
              <a:alpha val="65000"/>
            </a:srgbClr>
          </a:solidFill>
          <a:ln w="762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cxnSp>
        <p:nvCxnSpPr>
          <p:cNvPr id="54" name="Straight Connector 53">
            <a:extLst>
              <a:ext uri="{FF2B5EF4-FFF2-40B4-BE49-F238E27FC236}">
                <a16:creationId xmlns:a16="http://schemas.microsoft.com/office/drawing/2014/main" id="{CF5D75C0-6568-7045-98AD-F5FAD6782414}"/>
              </a:ext>
            </a:extLst>
          </p:cNvPr>
          <p:cNvCxnSpPr>
            <a:endCxn id="37" idx="2"/>
          </p:cNvCxnSpPr>
          <p:nvPr/>
        </p:nvCxnSpPr>
        <p:spPr bwMode="auto">
          <a:xfrm flipV="1">
            <a:off x="6095997" y="914400"/>
            <a:ext cx="3" cy="704658"/>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Rectangle 54">
            <a:extLst>
              <a:ext uri="{FF2B5EF4-FFF2-40B4-BE49-F238E27FC236}">
                <a16:creationId xmlns:a16="http://schemas.microsoft.com/office/drawing/2014/main" id="{15D787FA-023D-CC4B-9BFF-7E7512AFD265}"/>
              </a:ext>
            </a:extLst>
          </p:cNvPr>
          <p:cNvSpPr/>
          <p:nvPr/>
        </p:nvSpPr>
        <p:spPr>
          <a:xfrm>
            <a:off x="5704320" y="1295400"/>
            <a:ext cx="772680"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21" name="Rectangle 20"/>
          <p:cNvSpPr/>
          <p:nvPr/>
        </p:nvSpPr>
        <p:spPr bwMode="auto">
          <a:xfrm>
            <a:off x="10" y="0"/>
            <a:ext cx="12191973"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r>
              <a:rPr lang="en-US" sz="4800" u="sng" dirty="0">
                <a:solidFill>
                  <a:srgbClr val="C00000"/>
                </a:solidFill>
              </a:rPr>
              <a:t>Pointing to the Cross</a:t>
            </a:r>
          </a:p>
          <a:p>
            <a:br>
              <a:rPr lang="en-US" sz="3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mn-lt"/>
              </a:rPr>
            </a:br>
            <a:r>
              <a:rPr lang="en-US" sz="115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FUE</a:t>
            </a:r>
          </a:p>
          <a:p>
            <a:br>
              <a:rPr lang="en-US" sz="3600" dirty="0">
                <a:solidFill>
                  <a:srgbClr val="000000"/>
                </a:solidFill>
              </a:rPr>
            </a:br>
            <a:r>
              <a:rPr lang="en-US" sz="3600" dirty="0">
                <a:solidFill>
                  <a:srgbClr val="000000"/>
                </a:solidFill>
              </a:rPr>
              <a:t>Old Testament Looks Forward</a:t>
            </a:r>
          </a:p>
          <a:p>
            <a:r>
              <a:rPr lang="en-US" sz="3600" dirty="0">
                <a:solidFill>
                  <a:srgbClr val="000000"/>
                </a:solidFill>
              </a:rPr>
              <a:t>New Testament Looks Backward</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endParaRPr>
          </a:p>
        </p:txBody>
      </p:sp>
      <p:sp>
        <p:nvSpPr>
          <p:cNvPr id="24" name="Rectangle 23"/>
          <p:cNvSpPr/>
          <p:nvPr/>
        </p:nvSpPr>
        <p:spPr bwMode="auto">
          <a:xfrm>
            <a:off x="-1" y="-5198"/>
            <a:ext cx="12191974"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pPr algn="l"/>
            <a:r>
              <a:rPr lang="en-US" sz="3600" dirty="0">
                <a:solidFill>
                  <a:srgbClr val="000000"/>
                </a:solidFill>
              </a:rPr>
              <a:t>Perfect, Complete, and Finished</a:t>
            </a:r>
          </a:p>
          <a:p>
            <a:endParaRPr lang="en-US" sz="2400" dirty="0">
              <a:solidFill>
                <a:srgbClr val="C00000"/>
              </a:solidFill>
            </a:endParaRPr>
          </a:p>
          <a:p>
            <a:r>
              <a:rPr lang="en-US" sz="3600" dirty="0">
                <a:solidFill>
                  <a:srgbClr val="C00000"/>
                </a:solidFill>
              </a:rPr>
              <a:t>(4) For it is</a:t>
            </a:r>
            <a:r>
              <a:rPr lang="en-US" sz="3600" dirty="0">
                <a:solidFill>
                  <a:srgbClr val="000000"/>
                </a:solidFill>
              </a:rPr>
              <a:t> impossible </a:t>
            </a:r>
            <a:r>
              <a:rPr lang="en-US" sz="3600" dirty="0">
                <a:solidFill>
                  <a:srgbClr val="C00000"/>
                </a:solidFill>
              </a:rPr>
              <a:t>for those who were once enlightened, and have tasted of the heavenly gift, and were made partakers of the Holy Ghost,</a:t>
            </a:r>
          </a:p>
          <a:p>
            <a:endParaRPr lang="en-US" dirty="0">
              <a:solidFill>
                <a:srgbClr val="C00000"/>
              </a:solidFill>
            </a:endParaRPr>
          </a:p>
          <a:p>
            <a:r>
              <a:rPr lang="en-US" sz="3600" dirty="0">
                <a:solidFill>
                  <a:srgbClr val="C00000"/>
                </a:solidFill>
              </a:rPr>
              <a:t>(6) If they shall fall away, to renew them again unto repentance; seeing they crucify to themselves the Son of God afresh, and put him to an open shame. </a:t>
            </a:r>
          </a:p>
          <a:p>
            <a:pPr algn="r"/>
            <a:endParaRPr lang="en-US" dirty="0">
              <a:solidFill>
                <a:srgbClr val="C00000"/>
              </a:solidFill>
            </a:endParaRPr>
          </a:p>
          <a:p>
            <a:pPr algn="r"/>
            <a:r>
              <a:rPr lang="en-US" sz="3600" dirty="0">
                <a:solidFill>
                  <a:srgbClr val="C00000"/>
                </a:solidFill>
              </a:rPr>
              <a:t>Hebrews 6:4 &amp; 6</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2000"/>
                                  </p:stCondLst>
                                  <p:childTnLst>
                                    <p:animEffect transition="out" filter="fade">
                                      <p:cBhvr>
                                        <p:cTn id="14" dur="1000"/>
                                        <p:tgtEl>
                                          <p:spTgt spid="21"/>
                                        </p:tgtEl>
                                      </p:cBhvr>
                                    </p:animEffect>
                                    <p:set>
                                      <p:cBhvr>
                                        <p:cTn id="15" dur="1" fill="hold">
                                          <p:stCondLst>
                                            <p:cond delay="999"/>
                                          </p:stCondLst>
                                        </p:cTn>
                                        <p:tgtEl>
                                          <p:spTgt spid="2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childTnLst>
                                </p:cTn>
                              </p:par>
                            </p:childTnLst>
                          </p:cTn>
                        </p:par>
                        <p:par>
                          <p:cTn id="21" fill="hold">
                            <p:stCondLst>
                              <p:cond delay="3000"/>
                            </p:stCondLst>
                            <p:childTnLst>
                              <p:par>
                                <p:cTn id="22" presetID="1" presetClass="entr" presetSubtype="0" fill="hold" nodeType="afterEffect">
                                  <p:stCondLst>
                                    <p:cond delay="0"/>
                                  </p:stCondLst>
                                  <p:childTnLst>
                                    <p:set>
                                      <p:cBhvr>
                                        <p:cTn id="23" dur="1" fill="hold">
                                          <p:stCondLst>
                                            <p:cond delay="0"/>
                                          </p:stCondLst>
                                        </p:cTn>
                                        <p:tgtEl>
                                          <p:spTgt spid="18">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2000"/>
                                  </p:stCondLst>
                                  <p:childTnLst>
                                    <p:animEffect transition="out" filter="fade">
                                      <p:cBhvr>
                                        <p:cTn id="27" dur="1000"/>
                                        <p:tgtEl>
                                          <p:spTgt spid="24"/>
                                        </p:tgtEl>
                                      </p:cBhvr>
                                    </p:animEffect>
                                    <p:set>
                                      <p:cBhvr>
                                        <p:cTn id="28" dur="1" fill="hold">
                                          <p:stCondLst>
                                            <p:cond delay="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1" grpId="1" animBg="1"/>
      <p:bldP spid="24" grpId="0" animBg="1"/>
      <p:bldP spid="2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1104900" y="2423279"/>
            <a:ext cx="9982200" cy="2123658"/>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000000"/>
                </a:solidFill>
                <a:effectLst>
                  <a:outerShdw blurRad="50800" algn="tl" rotWithShape="0">
                    <a:srgbClr val="000000"/>
                  </a:outerShdw>
                </a:effectLst>
              </a:rPr>
              <a:t>How to Appropriate What God has Done</a:t>
            </a:r>
          </a:p>
        </p:txBody>
      </p:sp>
      <p:sp>
        <p:nvSpPr>
          <p:cNvPr id="3" name="Rectangle 2"/>
          <p:cNvSpPr/>
          <p:nvPr/>
        </p:nvSpPr>
        <p:spPr>
          <a:xfrm>
            <a:off x="1905000" y="1315283"/>
            <a:ext cx="8382000" cy="1107996"/>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C00000"/>
                </a:solidFill>
                <a:effectLst>
                  <a:outerShdw blurRad="50800" algn="tl" rotWithShape="0">
                    <a:srgbClr val="000000"/>
                  </a:outerShdw>
                </a:effectLst>
              </a:rPr>
              <a:t> Next Lesson:</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6153</TotalTime>
  <Words>2167</Words>
  <Application>Microsoft Macintosh PowerPoint</Application>
  <PresentationFormat>Widescreen</PresentationFormat>
  <Paragraphs>457</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Tahoma</vt:lpstr>
      <vt:lpstr>Wingdings</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Bible Truths</dc:title>
  <dc:creator>Rick Carter</dc:creator>
  <cp:lastModifiedBy>Joe Baxter</cp:lastModifiedBy>
  <cp:revision>191</cp:revision>
  <dcterms:created xsi:type="dcterms:W3CDTF">2008-06-24T15:10:39Z</dcterms:created>
  <dcterms:modified xsi:type="dcterms:W3CDTF">2021-08-14T12:51:04Z</dcterms:modified>
</cp:coreProperties>
</file>