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370" r:id="rId2"/>
    <p:sldId id="373" r:id="rId3"/>
    <p:sldId id="374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52" r:id="rId12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D88B71-233B-47F3-A0E4-15630F0003BA}" v="5" dt="2019-01-14T18:55:04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5" autoAdjust="0"/>
    <p:restoredTop sz="94697" autoAdjust="0"/>
  </p:normalViewPr>
  <p:slideViewPr>
    <p:cSldViewPr>
      <p:cViewPr>
        <p:scale>
          <a:sx n="110" d="100"/>
          <a:sy n="110" d="100"/>
        </p:scale>
        <p:origin x="376" y="1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1257300" y="2136338"/>
            <a:ext cx="96774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6: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Worshiping and Serving God in One of His Churches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740400" y="782122"/>
            <a:ext cx="70243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0" y="2819400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1828800" y="228601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43800" y="228601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1907863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67600" y="1896196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24000" y="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8800" y="2286001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001000" y="2273631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724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Gen. 22:1-4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Isa. 53:7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Heb. 10:1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Acts 8:32-35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I Pet. 2:24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Heb. 10:10-14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John 19:30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57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657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indent="-342900" algn="l">
              <a:buAutoNum type="alphaLcPeriod"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indent="-342900" algn="l">
              <a:buAutoNum type="alphaLcPeriod"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indent="-342900" algn="l">
              <a:buAutoNum type="alphaLcPeriod"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6096000" y="914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1" y="4495800"/>
            <a:ext cx="2484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Bent Arrow 18"/>
          <p:cNvSpPr/>
          <p:nvPr/>
        </p:nvSpPr>
        <p:spPr bwMode="auto">
          <a:xfrm>
            <a:off x="48768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400800" y="24384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</a:rPr>
              <a:t>II Cor. 7:19-10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Acts 16:30-31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John 5:24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91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BELIEVE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43600" y="91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NEW BIRTH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400800" y="12192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</a:rPr>
              <a:t>John 3:1-14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42360" y="1769852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72400" y="4191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</a:rPr>
              <a:t>Fellowship – I John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580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BIRTH	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8400" y="4202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CONDUCT	</a:t>
            </a: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8343900" y="1550432"/>
            <a:ext cx="304800" cy="5334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400800" y="4876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</a:rPr>
              <a:t>John 10:10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Col. 2:6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8001000" y="4508863"/>
            <a:ext cx="23622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000000"/>
                </a:solidFill>
              </a:rPr>
              <a:t>SIN:  Isa. 59:1-2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DISCIPLINE:  Heb. 12:5-11</a:t>
            </a:r>
          </a:p>
          <a:p>
            <a:pPr algn="l"/>
            <a:r>
              <a:rPr lang="en-US" sz="1200" dirty="0">
                <a:solidFill>
                  <a:srgbClr val="000000"/>
                </a:solidFill>
              </a:rPr>
              <a:t>CONFESSION:  I John 1:9</a:t>
            </a:r>
          </a:p>
          <a:p>
            <a:pPr algn="l">
              <a:tabLst>
                <a:tab pos="108426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	Heb. 4:14-16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096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6477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6235337" y="537318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172200" y="5828272"/>
            <a:ext cx="9906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7537002" y="4319607"/>
            <a:ext cx="3048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6895071" y="537312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934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Acts 16:33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“Picture of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the Gospel”</a:t>
            </a:r>
          </a:p>
          <a:p>
            <a:pPr algn="l"/>
            <a:endParaRPr lang="en-US" sz="300" dirty="0">
              <a:solidFill>
                <a:srgbClr val="000000"/>
              </a:solidFill>
            </a:endParaRPr>
          </a:p>
          <a:p>
            <a:pPr marL="169863" indent="-169863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BELIEVER</a:t>
            </a:r>
          </a:p>
          <a:p>
            <a:pPr marL="169863" indent="-169863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IMMERSION</a:t>
            </a:r>
          </a:p>
          <a:p>
            <a:pPr marL="169863" indent="-169863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AUTHORITY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7239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8229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9220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10134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Rectangle 40"/>
          <p:cNvSpPr/>
          <p:nvPr/>
        </p:nvSpPr>
        <p:spPr bwMode="auto">
          <a:xfrm>
            <a:off x="7850034" y="5377130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839200" y="5384322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9753600" y="5384322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248400" y="6459160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Rom. 6:4-5</a:t>
            </a:r>
          </a:p>
          <a:p>
            <a:pPr algn="l"/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45" name="Right Arrow 44"/>
          <p:cNvSpPr/>
          <p:nvPr/>
        </p:nvSpPr>
        <p:spPr bwMode="auto">
          <a:xfrm>
            <a:off x="6629400" y="6615640"/>
            <a:ext cx="2286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5"/>
          <p:cNvSpPr/>
          <p:nvPr/>
        </p:nvSpPr>
        <p:spPr bwMode="auto">
          <a:xfrm>
            <a:off x="7772400" y="5817961"/>
            <a:ext cx="9906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Acts 2:41 &amp; 47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Eph. 3:21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03520" y="5818340"/>
            <a:ext cx="990600" cy="8110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Sing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Give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Pray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Preach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Lord’s Supper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821360" y="6607100"/>
            <a:ext cx="990600" cy="2014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algn="l"/>
            <a:r>
              <a:rPr lang="en-US" sz="800" dirty="0">
                <a:solidFill>
                  <a:srgbClr val="000000"/>
                </a:solidFill>
              </a:rPr>
              <a:t>John 4:23-24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9753600" y="5814512"/>
            <a:ext cx="9144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Matt. 25:31-40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Eph. 2:10</a:t>
            </a:r>
          </a:p>
        </p:txBody>
      </p:sp>
      <p:sp>
        <p:nvSpPr>
          <p:cNvPr id="64" name="Down Arrow 63"/>
          <p:cNvSpPr/>
          <p:nvPr/>
        </p:nvSpPr>
        <p:spPr bwMode="auto">
          <a:xfrm>
            <a:off x="2971800" y="1295400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Down Arrow 64"/>
          <p:cNvSpPr/>
          <p:nvPr/>
        </p:nvSpPr>
        <p:spPr bwMode="auto">
          <a:xfrm>
            <a:off x="2990461" y="2971800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Down Arrow 65"/>
          <p:cNvSpPr/>
          <p:nvPr/>
        </p:nvSpPr>
        <p:spPr bwMode="auto">
          <a:xfrm rot="10800000">
            <a:off x="4876801" y="2895599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Down Arrow 66"/>
          <p:cNvSpPr/>
          <p:nvPr/>
        </p:nvSpPr>
        <p:spPr bwMode="auto">
          <a:xfrm>
            <a:off x="8668139" y="2838061"/>
            <a:ext cx="4572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Bent Arrow 70"/>
          <p:cNvSpPr/>
          <p:nvPr/>
        </p:nvSpPr>
        <p:spPr bwMode="auto">
          <a:xfrm rot="10800000">
            <a:off x="8077200" y="44196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Bent Arrow 72"/>
          <p:cNvSpPr/>
          <p:nvPr/>
        </p:nvSpPr>
        <p:spPr bwMode="auto">
          <a:xfrm rot="5400000">
            <a:off x="8210161" y="16383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4" name="Down Arrow 73"/>
          <p:cNvSpPr/>
          <p:nvPr/>
        </p:nvSpPr>
        <p:spPr bwMode="auto">
          <a:xfrm rot="16200000">
            <a:off x="6858000" y="1066800"/>
            <a:ext cx="4572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Bent Arrow 75"/>
          <p:cNvSpPr/>
          <p:nvPr/>
        </p:nvSpPr>
        <p:spPr bwMode="auto">
          <a:xfrm>
            <a:off x="4953000" y="1468017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7" name="Bent Arrow 76"/>
          <p:cNvSpPr/>
          <p:nvPr/>
        </p:nvSpPr>
        <p:spPr bwMode="auto">
          <a:xfrm rot="5400000" flipH="1">
            <a:off x="4401535" y="4552192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8" name="Bent Arrow 77"/>
          <p:cNvSpPr/>
          <p:nvPr/>
        </p:nvSpPr>
        <p:spPr bwMode="auto">
          <a:xfrm rot="10800000" flipH="1">
            <a:off x="3048000" y="47244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71" grpId="0" animBg="1"/>
      <p:bldP spid="73" grpId="0" animBg="1"/>
      <p:bldP spid="74" grpId="0" animBg="1"/>
      <p:bldP spid="76" grpId="0" animBg="1"/>
      <p:bldP spid="77" grpId="0" animBg="1"/>
      <p:bldP spid="7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 bwMode="auto">
          <a:xfrm>
            <a:off x="6096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6477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6235337" y="537318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172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895071" y="537312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7239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8229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9220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10134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73C3D81-5721-6C4A-A6FD-CD53525331DA}"/>
              </a:ext>
            </a:extLst>
          </p:cNvPr>
          <p:cNvSpPr txBox="1"/>
          <p:nvPr/>
        </p:nvSpPr>
        <p:spPr>
          <a:xfrm>
            <a:off x="8345423" y="3600735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u="sng" dirty="0">
                <a:solidFill>
                  <a:srgbClr val="000000"/>
                </a:solidFill>
              </a:rPr>
              <a:t>FELLOWSHIP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Fellowship – I John 1:3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Sin – Isa. 59:1-2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Discipline – Heb. 12:5-11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Confession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John 1:9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4:14-16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73A1D79-4D88-5341-90DF-3EF5230F13F2}"/>
              </a:ext>
            </a:extLst>
          </p:cNvPr>
          <p:cNvSpPr txBox="1"/>
          <p:nvPr/>
        </p:nvSpPr>
        <p:spPr>
          <a:xfrm>
            <a:off x="6698876" y="2063507"/>
            <a:ext cx="15267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BELIEVE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II Cor. 7:19-10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16:30-31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5:24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3:15-18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A2FCED6-CCB3-4C46-88DB-2DB727854F56}"/>
              </a:ext>
            </a:extLst>
          </p:cNvPr>
          <p:cNvSpPr txBox="1"/>
          <p:nvPr/>
        </p:nvSpPr>
        <p:spPr>
          <a:xfrm>
            <a:off x="6705600" y="3600735"/>
            <a:ext cx="1236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CONDUCT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10:10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Col. 2:6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1" name="Bent Arrow 90">
            <a:extLst>
              <a:ext uri="{FF2B5EF4-FFF2-40B4-BE49-F238E27FC236}">
                <a16:creationId xmlns:a16="http://schemas.microsoft.com/office/drawing/2014/main" id="{6EB828B0-58A7-A648-9856-3B309F8FAC1A}"/>
              </a:ext>
            </a:extLst>
          </p:cNvPr>
          <p:cNvSpPr/>
          <p:nvPr/>
        </p:nvSpPr>
        <p:spPr bwMode="auto">
          <a:xfrm rot="5400000">
            <a:off x="7718089" y="496306"/>
            <a:ext cx="478512" cy="265589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2" name="Right Arrow 91">
            <a:extLst>
              <a:ext uri="{FF2B5EF4-FFF2-40B4-BE49-F238E27FC236}">
                <a16:creationId xmlns:a16="http://schemas.microsoft.com/office/drawing/2014/main" id="{21AFE984-EEBF-A948-A045-AAA50296E90E}"/>
              </a:ext>
            </a:extLst>
          </p:cNvPr>
          <p:cNvSpPr/>
          <p:nvPr/>
        </p:nvSpPr>
        <p:spPr bwMode="auto">
          <a:xfrm>
            <a:off x="7955252" y="217852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4D5A5B9-5833-E940-93CA-960353C6DEA9}"/>
              </a:ext>
            </a:extLst>
          </p:cNvPr>
          <p:cNvSpPr txBox="1"/>
          <p:nvPr/>
        </p:nvSpPr>
        <p:spPr>
          <a:xfrm>
            <a:off x="8069433" y="330088"/>
            <a:ext cx="1539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NEW BIRTH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3:1-14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John 5:1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8C23C23-20A8-8347-B9DB-6EEF6FFA9F74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0CD229B-F4E7-AC40-985A-73BAFDC36859}"/>
              </a:ext>
            </a:extLst>
          </p:cNvPr>
          <p:cNvSpPr/>
          <p:nvPr/>
        </p:nvSpPr>
        <p:spPr bwMode="auto">
          <a:xfrm>
            <a:off x="3050995" y="323166"/>
            <a:ext cx="1203923" cy="11349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GOSPEL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I. Cor. 15:1-4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Death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Burial 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Hebrews 6:6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8AAB16B-7F34-594E-B5CE-A6BE0BF8082A}"/>
              </a:ext>
            </a:extLst>
          </p:cNvPr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41276EF-5B2D-4244-BE36-626ADA23E7D2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782EF00-85F4-2F45-ACA2-EB7D2E515EC4}"/>
              </a:ext>
            </a:extLst>
          </p:cNvPr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B5C63EB-1DDE-9C44-8C86-75C30D8B9DC3}"/>
              </a:ext>
            </a:extLst>
          </p:cNvPr>
          <p:cNvSpPr txBox="1"/>
          <p:nvPr/>
        </p:nvSpPr>
        <p:spPr>
          <a:xfrm>
            <a:off x="731715" y="323166"/>
            <a:ext cx="12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JUDGEMENT </a:t>
            </a:r>
            <a:r>
              <a:rPr lang="en-US" sz="800" dirty="0">
                <a:solidFill>
                  <a:srgbClr val="000000"/>
                </a:solidFill>
              </a:rPr>
              <a:t> 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14:11-12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2:2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17:17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C7E175-B8FD-EC4A-95D0-364F9DF69CCC}"/>
              </a:ext>
            </a:extLst>
          </p:cNvPr>
          <p:cNvSpPr txBox="1"/>
          <p:nvPr/>
        </p:nvSpPr>
        <p:spPr>
          <a:xfrm>
            <a:off x="10106568" y="317148"/>
            <a:ext cx="1548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THE BIBLE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Construction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Prophecies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Bible Claims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Peter 1:21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Timothy 3:16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CDA913C-4AFF-D341-BF39-74A5C0A747BA}"/>
              </a:ext>
            </a:extLst>
          </p:cNvPr>
          <p:cNvSpPr txBox="1"/>
          <p:nvPr/>
        </p:nvSpPr>
        <p:spPr>
          <a:xfrm>
            <a:off x="1312029" y="2064987"/>
            <a:ext cx="25755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NO RELATIONSHIP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Lost - Luke 19:10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Condemned - John 3:18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Unforgiven - Acts 13:38-39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Unrighteous - Romans 1:18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Dead in Trespasses &amp; Sins - Eph. 2:1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in Lake of Fire - Rev. 20:14-15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8CFDC84-614D-684C-B2C7-0D72898BA02C}"/>
              </a:ext>
            </a:extLst>
          </p:cNvPr>
          <p:cNvSpPr txBox="1"/>
          <p:nvPr/>
        </p:nvSpPr>
        <p:spPr>
          <a:xfrm>
            <a:off x="8345423" y="2063507"/>
            <a:ext cx="25801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u="sng" dirty="0">
                <a:solidFill>
                  <a:srgbClr val="000000"/>
                </a:solidFill>
              </a:rPr>
              <a:t>RELATIONSHIP</a:t>
            </a:r>
            <a:endParaRPr lang="en-US" sz="1050" u="sng" dirty="0">
              <a:solidFill>
                <a:srgbClr val="000000"/>
              </a:solidFill>
            </a:endParaRP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Saved - Eph. 2:8-9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Justified - Romans 5:1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Forgiven - Eph. 1:7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Righteous - Romans 3:22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Eternal Life in Christ Jesus - John 5:24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with God - John 14:1-3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942AF16-697F-434E-9A0D-4744DCC0F1E5}"/>
              </a:ext>
            </a:extLst>
          </p:cNvPr>
          <p:cNvSpPr/>
          <p:nvPr/>
        </p:nvSpPr>
        <p:spPr bwMode="auto">
          <a:xfrm>
            <a:off x="3998490" y="2067381"/>
            <a:ext cx="1887184" cy="243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BIBLE PICTURES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3:21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22:1-4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Exodus 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Isa. 53:7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9:12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Gal. 3:24-26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1:29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8:32-35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3:18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2:24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Rom. 5:6-8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10:10-14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19:30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CD204E6C-FE01-9147-9EFC-659697A92451}"/>
              </a:ext>
            </a:extLst>
          </p:cNvPr>
          <p:cNvGrpSpPr/>
          <p:nvPr/>
        </p:nvGrpSpPr>
        <p:grpSpPr>
          <a:xfrm>
            <a:off x="484542" y="4505781"/>
            <a:ext cx="4230495" cy="2149506"/>
            <a:chOff x="228600" y="4098894"/>
            <a:chExt cx="4230495" cy="2149506"/>
          </a:xfrm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0EAF9FCB-3FB3-9C4F-B2D1-094436F28B70}"/>
                </a:ext>
              </a:extLst>
            </p:cNvPr>
            <p:cNvSpPr txBox="1"/>
            <p:nvPr/>
          </p:nvSpPr>
          <p:spPr>
            <a:xfrm>
              <a:off x="228600" y="4876800"/>
              <a:ext cx="8493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Love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E662ABE-3B32-3A4F-8DE0-26AF59FA2BB5}"/>
                </a:ext>
              </a:extLst>
            </p:cNvPr>
            <p:cNvSpPr txBox="1"/>
            <p:nvPr/>
          </p:nvSpPr>
          <p:spPr>
            <a:xfrm>
              <a:off x="1045639" y="4881175"/>
              <a:ext cx="794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Baptism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2875707-84A1-C34A-8E21-407596FD2D5A}"/>
                </a:ext>
              </a:extLst>
            </p:cNvPr>
            <p:cNvSpPr txBox="1"/>
            <p:nvPr/>
          </p:nvSpPr>
          <p:spPr>
            <a:xfrm>
              <a:off x="1917500" y="4876800"/>
              <a:ext cx="683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Church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C362A572-EE14-C24B-8247-9C26FEFABD58}"/>
                </a:ext>
              </a:extLst>
            </p:cNvPr>
            <p:cNvSpPr txBox="1"/>
            <p:nvPr/>
          </p:nvSpPr>
          <p:spPr>
            <a:xfrm>
              <a:off x="2701002" y="4876800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Worship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A2BEDCDC-4595-F64D-BB64-7DF6420BF80E}"/>
                </a:ext>
              </a:extLst>
            </p:cNvPr>
            <p:cNvSpPr txBox="1"/>
            <p:nvPr/>
          </p:nvSpPr>
          <p:spPr>
            <a:xfrm>
              <a:off x="3542012" y="4876800"/>
              <a:ext cx="917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Service</a:t>
              </a: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605D20D9-0D8B-0F48-83B6-DEC672C58739}"/>
                </a:ext>
              </a:extLst>
            </p:cNvPr>
            <p:cNvCxnSpPr/>
            <p:nvPr/>
          </p:nvCxnSpPr>
          <p:spPr bwMode="auto">
            <a:xfrm>
              <a:off x="515170" y="5137172"/>
              <a:ext cx="3657355" cy="1047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FDCBF7B0-DD26-8842-A0D6-1F82F94869BB}"/>
                </a:ext>
              </a:extLst>
            </p:cNvPr>
            <p:cNvSpPr txBox="1"/>
            <p:nvPr/>
          </p:nvSpPr>
          <p:spPr>
            <a:xfrm>
              <a:off x="3069049" y="5417403"/>
              <a:ext cx="11219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Pray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Sing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Give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Preach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Lord’s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Supper</a:t>
              </a:r>
            </a:p>
          </p:txBody>
        </p:sp>
        <p:sp>
          <p:nvSpPr>
            <p:cNvPr id="112" name="Right Brace 111">
              <a:extLst>
                <a:ext uri="{FF2B5EF4-FFF2-40B4-BE49-F238E27FC236}">
                  <a16:creationId xmlns:a16="http://schemas.microsoft.com/office/drawing/2014/main" id="{D5CAB777-B584-3147-B595-A79B2B58DCA5}"/>
                </a:ext>
              </a:extLst>
            </p:cNvPr>
            <p:cNvSpPr/>
            <p:nvPr/>
          </p:nvSpPr>
          <p:spPr bwMode="auto">
            <a:xfrm rot="16200000">
              <a:off x="2229444" y="3007748"/>
              <a:ext cx="264789" cy="3367086"/>
            </a:xfrm>
            <a:prstGeom prst="rightBrac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85973626-0BEB-234B-A9B8-780745C0E6F8}"/>
                </a:ext>
              </a:extLst>
            </p:cNvPr>
            <p:cNvSpPr txBox="1"/>
            <p:nvPr/>
          </p:nvSpPr>
          <p:spPr>
            <a:xfrm>
              <a:off x="537062" y="5417403"/>
              <a:ext cx="2815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Eph. 2:8-9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Titus 3:5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Isa. 64:6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Rom. 4:5</a:t>
              </a: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0AF147A-81D6-6845-8898-DA95A8C738B2}"/>
                </a:ext>
              </a:extLst>
            </p:cNvPr>
            <p:cNvCxnSpPr/>
            <p:nvPr/>
          </p:nvCxnSpPr>
          <p:spPr bwMode="auto">
            <a:xfrm>
              <a:off x="22677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4E81F69-58B3-5F49-ABD1-05342B82BE8E}"/>
                </a:ext>
              </a:extLst>
            </p:cNvPr>
            <p:cNvCxnSpPr/>
            <p:nvPr/>
          </p:nvCxnSpPr>
          <p:spPr bwMode="auto">
            <a:xfrm>
              <a:off x="40203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5EE62551-95FA-444E-BA81-3C79BCE2B059}"/>
                </a:ext>
              </a:extLst>
            </p:cNvPr>
            <p:cNvCxnSpPr/>
            <p:nvPr/>
          </p:nvCxnSpPr>
          <p:spPr bwMode="auto">
            <a:xfrm>
              <a:off x="653279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774ADF2-9710-7943-8B8D-EC70E7FBE9CD}"/>
                </a:ext>
              </a:extLst>
            </p:cNvPr>
            <p:cNvCxnSpPr/>
            <p:nvPr/>
          </p:nvCxnSpPr>
          <p:spPr bwMode="auto">
            <a:xfrm>
              <a:off x="31821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B2851CD-F51A-7346-BECA-2CA8A6CF9FCF}"/>
                </a:ext>
              </a:extLst>
            </p:cNvPr>
            <p:cNvCxnSpPr/>
            <p:nvPr/>
          </p:nvCxnSpPr>
          <p:spPr bwMode="auto">
            <a:xfrm>
              <a:off x="14295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01E76BDD-DBA1-9440-81EB-8F6859596556}"/>
                </a:ext>
              </a:extLst>
            </p:cNvPr>
            <p:cNvSpPr txBox="1"/>
            <p:nvPr/>
          </p:nvSpPr>
          <p:spPr>
            <a:xfrm>
              <a:off x="533160" y="4224408"/>
              <a:ext cx="36573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100% GOOD CONDUCT</a:t>
              </a:r>
            </a:p>
          </p:txBody>
        </p:sp>
        <p:sp>
          <p:nvSpPr>
            <p:cNvPr id="120" name="&quot;No&quot; Symbol 119">
              <a:extLst>
                <a:ext uri="{FF2B5EF4-FFF2-40B4-BE49-F238E27FC236}">
                  <a16:creationId xmlns:a16="http://schemas.microsoft.com/office/drawing/2014/main" id="{CF04B658-AA74-BB44-A147-F7EC3ED19C84}"/>
                </a:ext>
              </a:extLst>
            </p:cNvPr>
            <p:cNvSpPr/>
            <p:nvPr/>
          </p:nvSpPr>
          <p:spPr bwMode="auto">
            <a:xfrm>
              <a:off x="1363259" y="4098894"/>
              <a:ext cx="1905000" cy="1905000"/>
            </a:xfrm>
            <a:prstGeom prst="noSmoking">
              <a:avLst/>
            </a:prstGeom>
            <a:solidFill>
              <a:srgbClr val="C00000">
                <a:alpha val="65000"/>
              </a:srgbClr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DB221CD1-48EA-7B4C-9A60-36C5BFF64DFF}"/>
              </a:ext>
            </a:extLst>
          </p:cNvPr>
          <p:cNvCxnSpPr>
            <a:endCxn id="98" idx="2"/>
          </p:cNvCxnSpPr>
          <p:nvPr/>
        </p:nvCxnSpPr>
        <p:spPr bwMode="auto">
          <a:xfrm flipH="1" flipV="1">
            <a:off x="6096000" y="914400"/>
            <a:ext cx="2915" cy="4184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54CED26-7366-B048-9BDB-AE44982B3DE2}"/>
              </a:ext>
            </a:extLst>
          </p:cNvPr>
          <p:cNvSpPr/>
          <p:nvPr/>
        </p:nvSpPr>
        <p:spPr>
          <a:xfrm>
            <a:off x="5704320" y="990600"/>
            <a:ext cx="772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23" name="Bent Arrow 122">
            <a:extLst>
              <a:ext uri="{FF2B5EF4-FFF2-40B4-BE49-F238E27FC236}">
                <a16:creationId xmlns:a16="http://schemas.microsoft.com/office/drawing/2014/main" id="{3F7408CD-8DF2-0B4A-9912-D87210D8EE93}"/>
              </a:ext>
            </a:extLst>
          </p:cNvPr>
          <p:cNvSpPr/>
          <p:nvPr/>
        </p:nvSpPr>
        <p:spPr bwMode="auto">
          <a:xfrm>
            <a:off x="4789920" y="1527785"/>
            <a:ext cx="772680" cy="535722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8BCE8A99-AFAF-E946-A890-1EB64F38DA24}"/>
              </a:ext>
            </a:extLst>
          </p:cNvPr>
          <p:cNvCxnSpPr/>
          <p:nvPr/>
        </p:nvCxnSpPr>
        <p:spPr bwMode="auto">
          <a:xfrm flipV="1">
            <a:off x="6090658" y="2091801"/>
            <a:ext cx="8257" cy="4766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71BB645-FF82-944D-93CB-00F3E5C7DCAF}"/>
              </a:ext>
            </a:extLst>
          </p:cNvPr>
          <p:cNvSpPr/>
          <p:nvPr/>
        </p:nvSpPr>
        <p:spPr>
          <a:xfrm>
            <a:off x="5498218" y="1463343"/>
            <a:ext cx="1207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26" name="Right Arrow 125">
            <a:extLst>
              <a:ext uri="{FF2B5EF4-FFF2-40B4-BE49-F238E27FC236}">
                <a16:creationId xmlns:a16="http://schemas.microsoft.com/office/drawing/2014/main" id="{671DCA51-5850-D64A-AAE0-0F220EA67071}"/>
              </a:ext>
            </a:extLst>
          </p:cNvPr>
          <p:cNvSpPr/>
          <p:nvPr/>
        </p:nvSpPr>
        <p:spPr bwMode="auto">
          <a:xfrm>
            <a:off x="7955252" y="373806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Down Arrow 51">
            <a:extLst>
              <a:ext uri="{FF2B5EF4-FFF2-40B4-BE49-F238E27FC236}">
                <a16:creationId xmlns:a16="http://schemas.microsoft.com/office/drawing/2014/main" id="{F8739F83-C77B-F64B-8F6B-61152F08E435}"/>
              </a:ext>
            </a:extLst>
          </p:cNvPr>
          <p:cNvSpPr/>
          <p:nvPr/>
        </p:nvSpPr>
        <p:spPr bwMode="auto">
          <a:xfrm>
            <a:off x="2133600" y="1295400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Down Arrow 52">
            <a:extLst>
              <a:ext uri="{FF2B5EF4-FFF2-40B4-BE49-F238E27FC236}">
                <a16:creationId xmlns:a16="http://schemas.microsoft.com/office/drawing/2014/main" id="{2BAEFD98-12AB-EA43-AAE9-538865B0BFEB}"/>
              </a:ext>
            </a:extLst>
          </p:cNvPr>
          <p:cNvSpPr/>
          <p:nvPr/>
        </p:nvSpPr>
        <p:spPr bwMode="auto">
          <a:xfrm>
            <a:off x="2133600" y="2971800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Down Arrow 57">
            <a:extLst>
              <a:ext uri="{FF2B5EF4-FFF2-40B4-BE49-F238E27FC236}">
                <a16:creationId xmlns:a16="http://schemas.microsoft.com/office/drawing/2014/main" id="{414C7BF6-9963-0C4B-A1E7-4F0109D55038}"/>
              </a:ext>
            </a:extLst>
          </p:cNvPr>
          <p:cNvSpPr/>
          <p:nvPr/>
        </p:nvSpPr>
        <p:spPr bwMode="auto">
          <a:xfrm rot="10800000">
            <a:off x="4648201" y="2895599"/>
            <a:ext cx="3810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Down Arrow 58">
            <a:extLst>
              <a:ext uri="{FF2B5EF4-FFF2-40B4-BE49-F238E27FC236}">
                <a16:creationId xmlns:a16="http://schemas.microsoft.com/office/drawing/2014/main" id="{D232FB78-1F64-A24E-AF84-2496B591AD26}"/>
              </a:ext>
            </a:extLst>
          </p:cNvPr>
          <p:cNvSpPr/>
          <p:nvPr/>
        </p:nvSpPr>
        <p:spPr bwMode="auto">
          <a:xfrm>
            <a:off x="8991600" y="2838061"/>
            <a:ext cx="457200" cy="1219200"/>
          </a:xfrm>
          <a:prstGeom prst="downArrow">
            <a:avLst>
              <a:gd name="adj1" fmla="val 44937"/>
              <a:gd name="adj2" fmla="val 50000"/>
            </a:avLst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Down Arrow 59">
            <a:extLst>
              <a:ext uri="{FF2B5EF4-FFF2-40B4-BE49-F238E27FC236}">
                <a16:creationId xmlns:a16="http://schemas.microsoft.com/office/drawing/2014/main" id="{9EA0F184-E5D4-B948-9EFB-7EAB38055BC3}"/>
              </a:ext>
            </a:extLst>
          </p:cNvPr>
          <p:cNvSpPr/>
          <p:nvPr/>
        </p:nvSpPr>
        <p:spPr bwMode="auto">
          <a:xfrm rot="16200000">
            <a:off x="9620250" y="5124450"/>
            <a:ext cx="4191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Down Arrow 60">
            <a:extLst>
              <a:ext uri="{FF2B5EF4-FFF2-40B4-BE49-F238E27FC236}">
                <a16:creationId xmlns:a16="http://schemas.microsoft.com/office/drawing/2014/main" id="{C1C6DBF8-D47F-F447-9E06-6593D41006DF}"/>
              </a:ext>
            </a:extLst>
          </p:cNvPr>
          <p:cNvSpPr/>
          <p:nvPr/>
        </p:nvSpPr>
        <p:spPr bwMode="auto">
          <a:xfrm rot="16200000">
            <a:off x="8020050" y="5125229"/>
            <a:ext cx="4191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U-Turn Arrow 61">
            <a:extLst>
              <a:ext uri="{FF2B5EF4-FFF2-40B4-BE49-F238E27FC236}">
                <a16:creationId xmlns:a16="http://schemas.microsoft.com/office/drawing/2014/main" id="{77FBB17D-6BCE-AD48-83F4-4978E1DB4BBC}"/>
              </a:ext>
            </a:extLst>
          </p:cNvPr>
          <p:cNvSpPr/>
          <p:nvPr/>
        </p:nvSpPr>
        <p:spPr bwMode="auto">
          <a:xfrm rot="16200000" flipH="1">
            <a:off x="6553200" y="5029200"/>
            <a:ext cx="990600" cy="838200"/>
          </a:xfrm>
          <a:prstGeom prst="utur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Bent Arrow 62">
            <a:extLst>
              <a:ext uri="{FF2B5EF4-FFF2-40B4-BE49-F238E27FC236}">
                <a16:creationId xmlns:a16="http://schemas.microsoft.com/office/drawing/2014/main" id="{9F61E057-49F3-E147-A819-0B47D96E64B2}"/>
              </a:ext>
            </a:extLst>
          </p:cNvPr>
          <p:cNvSpPr/>
          <p:nvPr/>
        </p:nvSpPr>
        <p:spPr bwMode="auto">
          <a:xfrm rot="10800000">
            <a:off x="8382000" y="44196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Bent Arrow 63">
            <a:extLst>
              <a:ext uri="{FF2B5EF4-FFF2-40B4-BE49-F238E27FC236}">
                <a16:creationId xmlns:a16="http://schemas.microsoft.com/office/drawing/2014/main" id="{44FB2386-C923-DC4F-9AD4-27C838664B86}"/>
              </a:ext>
            </a:extLst>
          </p:cNvPr>
          <p:cNvSpPr/>
          <p:nvPr/>
        </p:nvSpPr>
        <p:spPr bwMode="auto">
          <a:xfrm rot="5400000">
            <a:off x="8572500" y="15621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Down Arrow 64">
            <a:extLst>
              <a:ext uri="{FF2B5EF4-FFF2-40B4-BE49-F238E27FC236}">
                <a16:creationId xmlns:a16="http://schemas.microsoft.com/office/drawing/2014/main" id="{03815862-9C8F-264F-8FFD-FAA870008DA5}"/>
              </a:ext>
            </a:extLst>
          </p:cNvPr>
          <p:cNvSpPr/>
          <p:nvPr/>
        </p:nvSpPr>
        <p:spPr bwMode="auto">
          <a:xfrm rot="16200000">
            <a:off x="6858000" y="1066800"/>
            <a:ext cx="457200" cy="1219200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Bent Arrow 65">
            <a:extLst>
              <a:ext uri="{FF2B5EF4-FFF2-40B4-BE49-F238E27FC236}">
                <a16:creationId xmlns:a16="http://schemas.microsoft.com/office/drawing/2014/main" id="{DB359809-8D50-7B48-8422-5C9B176155D9}"/>
              </a:ext>
            </a:extLst>
          </p:cNvPr>
          <p:cNvSpPr/>
          <p:nvPr/>
        </p:nvSpPr>
        <p:spPr bwMode="auto">
          <a:xfrm>
            <a:off x="4724400" y="1468017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7" name="Bent Arrow 66">
            <a:extLst>
              <a:ext uri="{FF2B5EF4-FFF2-40B4-BE49-F238E27FC236}">
                <a16:creationId xmlns:a16="http://schemas.microsoft.com/office/drawing/2014/main" id="{7EAEF2F6-E17F-3F44-AE35-2C146E96AF43}"/>
              </a:ext>
            </a:extLst>
          </p:cNvPr>
          <p:cNvSpPr/>
          <p:nvPr/>
        </p:nvSpPr>
        <p:spPr bwMode="auto">
          <a:xfrm rot="5400000" flipH="1">
            <a:off x="3899871" y="4239479"/>
            <a:ext cx="914400" cy="1463625"/>
          </a:xfrm>
          <a:prstGeom prst="bentArrow">
            <a:avLst>
              <a:gd name="adj1" fmla="val 21202"/>
              <a:gd name="adj2" fmla="val 25000"/>
              <a:gd name="adj3" fmla="val 25000"/>
              <a:gd name="adj4" fmla="val 43750"/>
            </a:avLst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8" name="Bent Arrow 67">
            <a:extLst>
              <a:ext uri="{FF2B5EF4-FFF2-40B4-BE49-F238E27FC236}">
                <a16:creationId xmlns:a16="http://schemas.microsoft.com/office/drawing/2014/main" id="{686EA993-A1EC-C846-8A58-9EAA7CBBF0F3}"/>
              </a:ext>
            </a:extLst>
          </p:cNvPr>
          <p:cNvSpPr/>
          <p:nvPr/>
        </p:nvSpPr>
        <p:spPr bwMode="auto">
          <a:xfrm rot="10800000" flipH="1">
            <a:off x="2209801" y="4724400"/>
            <a:ext cx="914400" cy="838200"/>
          </a:xfrm>
          <a:prstGeom prst="ben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C56BF2D-1B7B-9B4F-A3A5-63ADA9202560}"/>
              </a:ext>
            </a:extLst>
          </p:cNvPr>
          <p:cNvSpPr/>
          <p:nvPr/>
        </p:nvSpPr>
        <p:spPr bwMode="auto">
          <a:xfrm>
            <a:off x="6934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Acts 16:33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“Picture of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the Gospel”</a:t>
            </a:r>
          </a:p>
          <a:p>
            <a:pPr algn="l"/>
            <a:endParaRPr lang="en-US" sz="300" dirty="0">
              <a:solidFill>
                <a:srgbClr val="000000"/>
              </a:solidFill>
            </a:endParaRPr>
          </a:p>
          <a:p>
            <a:pPr marL="169863" indent="-169863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BELIEVER</a:t>
            </a:r>
          </a:p>
          <a:p>
            <a:pPr marL="169863" indent="-169863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IMMERSION</a:t>
            </a:r>
          </a:p>
          <a:p>
            <a:pPr marL="169863" indent="-169863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F6A8C5B-B333-3146-884D-A581A86453D7}"/>
              </a:ext>
            </a:extLst>
          </p:cNvPr>
          <p:cNvSpPr/>
          <p:nvPr/>
        </p:nvSpPr>
        <p:spPr bwMode="auto">
          <a:xfrm>
            <a:off x="6248400" y="6459160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Rom. 6:4-5</a:t>
            </a:r>
          </a:p>
          <a:p>
            <a:pPr algn="l"/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FAA8928-772A-9347-BA42-E500D3D3127B}"/>
              </a:ext>
            </a:extLst>
          </p:cNvPr>
          <p:cNvSpPr/>
          <p:nvPr/>
        </p:nvSpPr>
        <p:spPr bwMode="auto">
          <a:xfrm>
            <a:off x="7772400" y="5817961"/>
            <a:ext cx="9906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Acts 2:41 &amp; 47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Eph. 3:21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86F8CC7-ADE0-0C4A-A815-965050923993}"/>
              </a:ext>
            </a:extLst>
          </p:cNvPr>
          <p:cNvSpPr/>
          <p:nvPr/>
        </p:nvSpPr>
        <p:spPr bwMode="auto">
          <a:xfrm>
            <a:off x="8803520" y="5818340"/>
            <a:ext cx="990600" cy="8110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Sing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Give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Pray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Preach</a:t>
            </a:r>
          </a:p>
          <a:p>
            <a:pPr marL="228600" indent="-228600" algn="l"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Lord’s Supper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E2A6941-4A57-684F-96EF-405DDAC0AB02}"/>
              </a:ext>
            </a:extLst>
          </p:cNvPr>
          <p:cNvSpPr/>
          <p:nvPr/>
        </p:nvSpPr>
        <p:spPr bwMode="auto">
          <a:xfrm>
            <a:off x="8821360" y="6607100"/>
            <a:ext cx="990600" cy="2014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algn="l"/>
            <a:r>
              <a:rPr lang="en-US" sz="800" dirty="0">
                <a:solidFill>
                  <a:srgbClr val="000000"/>
                </a:solidFill>
              </a:rPr>
              <a:t>John 4:23-24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8A19225-D8FD-C64C-B420-CB63C61D3CCB}"/>
              </a:ext>
            </a:extLst>
          </p:cNvPr>
          <p:cNvSpPr/>
          <p:nvPr/>
        </p:nvSpPr>
        <p:spPr bwMode="auto">
          <a:xfrm>
            <a:off x="9753600" y="5814512"/>
            <a:ext cx="914400" cy="7249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Matt. 25:31-40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Eph. 2:10</a:t>
            </a:r>
          </a:p>
        </p:txBody>
      </p:sp>
      <p:sp>
        <p:nvSpPr>
          <p:cNvPr id="81" name="Right Arrow 80">
            <a:extLst>
              <a:ext uri="{FF2B5EF4-FFF2-40B4-BE49-F238E27FC236}">
                <a16:creationId xmlns:a16="http://schemas.microsoft.com/office/drawing/2014/main" id="{C7AA6E63-A5CD-BD43-8D5B-27CD43169340}"/>
              </a:ext>
            </a:extLst>
          </p:cNvPr>
          <p:cNvSpPr/>
          <p:nvPr/>
        </p:nvSpPr>
        <p:spPr bwMode="auto">
          <a:xfrm>
            <a:off x="6629400" y="6615640"/>
            <a:ext cx="2286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1524000" y="14257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2209800" y="21336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>
                <a:solidFill>
                  <a:srgbClr val="000000"/>
                </a:solidFill>
                <a:latin typeface="+mn-lt"/>
              </a:rPr>
              <a:t>Worshiping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 bwMode="auto">
          <a:xfrm>
            <a:off x="6096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6477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6235337" y="537318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172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895071" y="537312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934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8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Acts 16:33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7239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8229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9220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10134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73C3D81-5721-6C4A-A6FD-CD53525331DA}"/>
              </a:ext>
            </a:extLst>
          </p:cNvPr>
          <p:cNvSpPr txBox="1"/>
          <p:nvPr/>
        </p:nvSpPr>
        <p:spPr>
          <a:xfrm>
            <a:off x="8345423" y="3600735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u="sng" dirty="0">
                <a:solidFill>
                  <a:srgbClr val="000000"/>
                </a:solidFill>
              </a:rPr>
              <a:t>FELLOWSHIP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Fellowship – I John 1:3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Sin – Isa. 59:1-2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Discipline – Heb. 12:5-11</a:t>
            </a:r>
          </a:p>
          <a:p>
            <a:pPr marL="171450" indent="-171450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Confession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John 1:9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4:14-16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73A1D79-4D88-5341-90DF-3EF5230F13F2}"/>
              </a:ext>
            </a:extLst>
          </p:cNvPr>
          <p:cNvSpPr txBox="1"/>
          <p:nvPr/>
        </p:nvSpPr>
        <p:spPr>
          <a:xfrm>
            <a:off x="6698876" y="2063507"/>
            <a:ext cx="15267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BELIEVE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II Cor. 7:19-10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16:30-31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5:24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3:15-18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A2FCED6-CCB3-4C46-88DB-2DB727854F56}"/>
              </a:ext>
            </a:extLst>
          </p:cNvPr>
          <p:cNvSpPr txBox="1"/>
          <p:nvPr/>
        </p:nvSpPr>
        <p:spPr>
          <a:xfrm>
            <a:off x="6705600" y="3600735"/>
            <a:ext cx="12367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CONDUCT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10:10</a:t>
            </a:r>
          </a:p>
          <a:p>
            <a:pPr marL="174625" indent="-174625" algn="l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Col. 2:6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91" name="Bent Arrow 90">
            <a:extLst>
              <a:ext uri="{FF2B5EF4-FFF2-40B4-BE49-F238E27FC236}">
                <a16:creationId xmlns:a16="http://schemas.microsoft.com/office/drawing/2014/main" id="{6EB828B0-58A7-A648-9856-3B309F8FAC1A}"/>
              </a:ext>
            </a:extLst>
          </p:cNvPr>
          <p:cNvSpPr/>
          <p:nvPr/>
        </p:nvSpPr>
        <p:spPr bwMode="auto">
          <a:xfrm rot="5400000">
            <a:off x="7718089" y="496306"/>
            <a:ext cx="478512" cy="265589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2" name="Right Arrow 91">
            <a:extLst>
              <a:ext uri="{FF2B5EF4-FFF2-40B4-BE49-F238E27FC236}">
                <a16:creationId xmlns:a16="http://schemas.microsoft.com/office/drawing/2014/main" id="{21AFE984-EEBF-A948-A045-AAA50296E90E}"/>
              </a:ext>
            </a:extLst>
          </p:cNvPr>
          <p:cNvSpPr/>
          <p:nvPr/>
        </p:nvSpPr>
        <p:spPr bwMode="auto">
          <a:xfrm>
            <a:off x="7955252" y="217852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4D5A5B9-5833-E940-93CA-960353C6DEA9}"/>
              </a:ext>
            </a:extLst>
          </p:cNvPr>
          <p:cNvSpPr txBox="1"/>
          <p:nvPr/>
        </p:nvSpPr>
        <p:spPr>
          <a:xfrm>
            <a:off x="8069433" y="330088"/>
            <a:ext cx="1539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NEW BIRTH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3:1-14</a:t>
            </a:r>
          </a:p>
          <a:p>
            <a:pPr marL="234950" indent="-234950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John 5:1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8C23C23-20A8-8347-B9DB-6EEF6FFA9F74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0CD229B-F4E7-AC40-985A-73BAFDC36859}"/>
              </a:ext>
            </a:extLst>
          </p:cNvPr>
          <p:cNvSpPr/>
          <p:nvPr/>
        </p:nvSpPr>
        <p:spPr bwMode="auto">
          <a:xfrm>
            <a:off x="3050995" y="323166"/>
            <a:ext cx="1203923" cy="113499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GOSPEL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Rom. 1:16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I. Cor. 15:1-4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Death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Burial </a:t>
            </a:r>
          </a:p>
          <a:p>
            <a:pPr marL="288925" indent="-144463" algn="l">
              <a:buAutoNum type="alphaLcPeriod"/>
            </a:pPr>
            <a:r>
              <a:rPr lang="en-US" sz="800" dirty="0">
                <a:solidFill>
                  <a:srgbClr val="000000"/>
                </a:solidFill>
              </a:rPr>
              <a:t>Resurrection</a:t>
            </a:r>
          </a:p>
          <a:p>
            <a:pPr algn="l"/>
            <a:r>
              <a:rPr lang="en-US" sz="800" dirty="0">
                <a:solidFill>
                  <a:srgbClr val="000000"/>
                </a:solidFill>
              </a:rPr>
              <a:t>Hebrews 6:6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8AAB16B-7F34-594E-B5CE-A6BE0BF8082A}"/>
              </a:ext>
            </a:extLst>
          </p:cNvPr>
          <p:cNvSpPr/>
          <p:nvPr/>
        </p:nvSpPr>
        <p:spPr bwMode="auto">
          <a:xfrm>
            <a:off x="5105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41276EF-5B2D-4244-BE36-626ADA23E7D2}"/>
              </a:ext>
            </a:extLst>
          </p:cNvPr>
          <p:cNvSpPr txBox="1"/>
          <p:nvPr/>
        </p:nvSpPr>
        <p:spPr>
          <a:xfrm>
            <a:off x="5105400" y="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782EF00-85F4-2F45-ACA2-EB7D2E515EC4}"/>
              </a:ext>
            </a:extLst>
          </p:cNvPr>
          <p:cNvSpPr txBox="1"/>
          <p:nvPr/>
        </p:nvSpPr>
        <p:spPr>
          <a:xfrm>
            <a:off x="5105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B5C63EB-1DDE-9C44-8C86-75C30D8B9DC3}"/>
              </a:ext>
            </a:extLst>
          </p:cNvPr>
          <p:cNvSpPr txBox="1"/>
          <p:nvPr/>
        </p:nvSpPr>
        <p:spPr>
          <a:xfrm>
            <a:off x="731715" y="323166"/>
            <a:ext cx="12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JUDGEMENT </a:t>
            </a:r>
            <a:r>
              <a:rPr lang="en-US" sz="800" dirty="0">
                <a:solidFill>
                  <a:srgbClr val="000000"/>
                </a:solidFill>
              </a:rPr>
              <a:t>  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14:11-12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Romans 2:2</a:t>
            </a:r>
          </a:p>
          <a:p>
            <a:pPr marL="180975" indent="-180975" algn="l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John 17:17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C7E175-B8FD-EC4A-95D0-364F9DF69CCC}"/>
              </a:ext>
            </a:extLst>
          </p:cNvPr>
          <p:cNvSpPr txBox="1"/>
          <p:nvPr/>
        </p:nvSpPr>
        <p:spPr>
          <a:xfrm>
            <a:off x="10106568" y="317148"/>
            <a:ext cx="1548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u="sng" dirty="0">
                <a:solidFill>
                  <a:srgbClr val="000000"/>
                </a:solidFill>
              </a:rPr>
              <a:t>THE BIBLE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Construction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Prophecies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800" dirty="0">
                <a:solidFill>
                  <a:srgbClr val="000000"/>
                </a:solidFill>
              </a:rPr>
              <a:t>Bible Claims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Peter 1:21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II Timothy 3:16</a:t>
            </a:r>
          </a:p>
          <a:p>
            <a:pPr marL="411163" lvl="1" indent="-169863" algn="l">
              <a:buFont typeface="Arial" pitchFamily="34" charset="0"/>
              <a:buChar char="•"/>
            </a:pPr>
            <a:r>
              <a:rPr lang="en-US" sz="8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5CDA913C-4AFF-D341-BF39-74A5C0A747BA}"/>
              </a:ext>
            </a:extLst>
          </p:cNvPr>
          <p:cNvSpPr txBox="1"/>
          <p:nvPr/>
        </p:nvSpPr>
        <p:spPr>
          <a:xfrm>
            <a:off x="1312029" y="2064987"/>
            <a:ext cx="25755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NO RELATIONSHIP</a:t>
            </a:r>
            <a:endParaRPr lang="en-US" sz="1000" u="sng" dirty="0">
              <a:solidFill>
                <a:srgbClr val="000000"/>
              </a:solidFill>
            </a:endParaRP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Lost - Luke 19:10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</a:p>
          <a:p>
            <a:pPr marL="180975" indent="-180975" algn="l"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Condemned - John 3:18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Unforgiven - Acts 13:38-39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Unrighteous - Romans 1:18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Dead in Trespasses &amp; Sins - Eph. 2:1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in Lake of Fire - Rev. 20:14-15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8CFDC84-614D-684C-B2C7-0D72898BA02C}"/>
              </a:ext>
            </a:extLst>
          </p:cNvPr>
          <p:cNvSpPr txBox="1"/>
          <p:nvPr/>
        </p:nvSpPr>
        <p:spPr>
          <a:xfrm>
            <a:off x="8345423" y="2063507"/>
            <a:ext cx="25801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en-US" u="sng" dirty="0">
                <a:solidFill>
                  <a:srgbClr val="000000"/>
                </a:solidFill>
              </a:rPr>
              <a:t>RELATIONSHIP</a:t>
            </a:r>
            <a:endParaRPr lang="en-US" sz="1050" u="sng" dirty="0">
              <a:solidFill>
                <a:srgbClr val="000000"/>
              </a:solidFill>
            </a:endParaRP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Saved - Eph. 2:8-9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Justified - Romans 5:1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Forgiven - Eph. 1:7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Righteous - Romans 3:22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Eternal Life in Christ Jesus - John 5:24</a:t>
            </a:r>
          </a:p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en-US" sz="1000" dirty="0">
                <a:solidFill>
                  <a:srgbClr val="000000"/>
                </a:solidFill>
              </a:rPr>
              <a:t>Eternity with God - John 14:1-3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942AF16-697F-434E-9A0D-4744DCC0F1E5}"/>
              </a:ext>
            </a:extLst>
          </p:cNvPr>
          <p:cNvSpPr/>
          <p:nvPr/>
        </p:nvSpPr>
        <p:spPr bwMode="auto">
          <a:xfrm>
            <a:off x="3998490" y="2067381"/>
            <a:ext cx="1887184" cy="243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u="sng" dirty="0">
                <a:solidFill>
                  <a:srgbClr val="000000"/>
                </a:solidFill>
              </a:rPr>
              <a:t>BIBLE PICTURES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3:21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Gen. 22:1-4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Exodus 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Isa. 53:7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9:12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Gal. 3:24-26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1:29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Acts 8:32-35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3:18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I Pet. 2:24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Rom. 5:6-8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Heb. 10:10-14</a:t>
            </a:r>
          </a:p>
          <a:p>
            <a:pPr marL="180975" indent="-180975" algn="l">
              <a:buFont typeface="Arial" pitchFamily="34" charset="0"/>
              <a:buChar char="•"/>
            </a:pPr>
            <a:r>
              <a:rPr lang="en-US" sz="1000" dirty="0">
                <a:solidFill>
                  <a:srgbClr val="000000"/>
                </a:solidFill>
              </a:rPr>
              <a:t>John 19:30</a:t>
            </a: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CD204E6C-FE01-9147-9EFC-659697A92451}"/>
              </a:ext>
            </a:extLst>
          </p:cNvPr>
          <p:cNvGrpSpPr/>
          <p:nvPr/>
        </p:nvGrpSpPr>
        <p:grpSpPr>
          <a:xfrm>
            <a:off x="484542" y="4505781"/>
            <a:ext cx="4230495" cy="2149506"/>
            <a:chOff x="228600" y="4098894"/>
            <a:chExt cx="4230495" cy="2149506"/>
          </a:xfrm>
        </p:grpSpPr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0EAF9FCB-3FB3-9C4F-B2D1-094436F28B70}"/>
                </a:ext>
              </a:extLst>
            </p:cNvPr>
            <p:cNvSpPr txBox="1"/>
            <p:nvPr/>
          </p:nvSpPr>
          <p:spPr>
            <a:xfrm>
              <a:off x="228600" y="4876800"/>
              <a:ext cx="8493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Love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7E662ABE-3B32-3A4F-8DE0-26AF59FA2BB5}"/>
                </a:ext>
              </a:extLst>
            </p:cNvPr>
            <p:cNvSpPr txBox="1"/>
            <p:nvPr/>
          </p:nvSpPr>
          <p:spPr>
            <a:xfrm>
              <a:off x="1045639" y="4881175"/>
              <a:ext cx="7943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Baptism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2875707-84A1-C34A-8E21-407596FD2D5A}"/>
                </a:ext>
              </a:extLst>
            </p:cNvPr>
            <p:cNvSpPr txBox="1"/>
            <p:nvPr/>
          </p:nvSpPr>
          <p:spPr>
            <a:xfrm>
              <a:off x="1917500" y="4876800"/>
              <a:ext cx="683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Church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C362A572-EE14-C24B-8247-9C26FEFABD58}"/>
                </a:ext>
              </a:extLst>
            </p:cNvPr>
            <p:cNvSpPr txBox="1"/>
            <p:nvPr/>
          </p:nvSpPr>
          <p:spPr>
            <a:xfrm>
              <a:off x="2701002" y="4876800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Worship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A2BEDCDC-4595-F64D-BB64-7DF6420BF80E}"/>
                </a:ext>
              </a:extLst>
            </p:cNvPr>
            <p:cNvSpPr txBox="1"/>
            <p:nvPr/>
          </p:nvSpPr>
          <p:spPr>
            <a:xfrm>
              <a:off x="3542012" y="4876800"/>
              <a:ext cx="91708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000000"/>
                  </a:solidFill>
                </a:rPr>
                <a:t>Service</a:t>
              </a:r>
            </a:p>
          </p:txBody>
        </p: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605D20D9-0D8B-0F48-83B6-DEC672C58739}"/>
                </a:ext>
              </a:extLst>
            </p:cNvPr>
            <p:cNvCxnSpPr/>
            <p:nvPr/>
          </p:nvCxnSpPr>
          <p:spPr bwMode="auto">
            <a:xfrm>
              <a:off x="515170" y="5137172"/>
              <a:ext cx="3657355" cy="1047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FDCBF7B0-DD26-8842-A0D6-1F82F94869BB}"/>
                </a:ext>
              </a:extLst>
            </p:cNvPr>
            <p:cNvSpPr txBox="1"/>
            <p:nvPr/>
          </p:nvSpPr>
          <p:spPr>
            <a:xfrm>
              <a:off x="3069049" y="5417403"/>
              <a:ext cx="11219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Pray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Sing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Give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Preach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Lord’s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Supper</a:t>
              </a:r>
            </a:p>
          </p:txBody>
        </p:sp>
        <p:sp>
          <p:nvSpPr>
            <p:cNvPr id="112" name="Right Brace 111">
              <a:extLst>
                <a:ext uri="{FF2B5EF4-FFF2-40B4-BE49-F238E27FC236}">
                  <a16:creationId xmlns:a16="http://schemas.microsoft.com/office/drawing/2014/main" id="{D5CAB777-B584-3147-B595-A79B2B58DCA5}"/>
                </a:ext>
              </a:extLst>
            </p:cNvPr>
            <p:cNvSpPr/>
            <p:nvPr/>
          </p:nvSpPr>
          <p:spPr bwMode="auto">
            <a:xfrm rot="16200000">
              <a:off x="2229444" y="3007748"/>
              <a:ext cx="264789" cy="3367086"/>
            </a:xfrm>
            <a:prstGeom prst="rightBrac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85973626-0BEB-234B-A9B8-780745C0E6F8}"/>
                </a:ext>
              </a:extLst>
            </p:cNvPr>
            <p:cNvSpPr txBox="1"/>
            <p:nvPr/>
          </p:nvSpPr>
          <p:spPr>
            <a:xfrm>
              <a:off x="537062" y="5417403"/>
              <a:ext cx="2815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Eph. 2:8-9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Titus 3:5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Isa. 64:6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000000"/>
                  </a:solidFill>
                </a:rPr>
                <a:t>Rom. 4:5</a:t>
              </a:r>
            </a:p>
          </p:txBody>
        </p: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D0AF147A-81D6-6845-8898-DA95A8C738B2}"/>
                </a:ext>
              </a:extLst>
            </p:cNvPr>
            <p:cNvCxnSpPr/>
            <p:nvPr/>
          </p:nvCxnSpPr>
          <p:spPr bwMode="auto">
            <a:xfrm>
              <a:off x="22677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4E81F69-58B3-5F49-ABD1-05342B82BE8E}"/>
                </a:ext>
              </a:extLst>
            </p:cNvPr>
            <p:cNvCxnSpPr/>
            <p:nvPr/>
          </p:nvCxnSpPr>
          <p:spPr bwMode="auto">
            <a:xfrm>
              <a:off x="40203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5EE62551-95FA-444E-BA81-3C79BCE2B059}"/>
                </a:ext>
              </a:extLst>
            </p:cNvPr>
            <p:cNvCxnSpPr/>
            <p:nvPr/>
          </p:nvCxnSpPr>
          <p:spPr bwMode="auto">
            <a:xfrm>
              <a:off x="653279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774ADF2-9710-7943-8B8D-EC70E7FBE9CD}"/>
                </a:ext>
              </a:extLst>
            </p:cNvPr>
            <p:cNvCxnSpPr/>
            <p:nvPr/>
          </p:nvCxnSpPr>
          <p:spPr bwMode="auto">
            <a:xfrm>
              <a:off x="31821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B2851CD-F51A-7346-BECA-2CA8A6CF9FCF}"/>
                </a:ext>
              </a:extLst>
            </p:cNvPr>
            <p:cNvCxnSpPr/>
            <p:nvPr/>
          </p:nvCxnSpPr>
          <p:spPr bwMode="auto">
            <a:xfrm>
              <a:off x="1429570" y="5160259"/>
              <a:ext cx="0" cy="2286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01E76BDD-DBA1-9440-81EB-8F6859596556}"/>
                </a:ext>
              </a:extLst>
            </p:cNvPr>
            <p:cNvSpPr txBox="1"/>
            <p:nvPr/>
          </p:nvSpPr>
          <p:spPr>
            <a:xfrm>
              <a:off x="533160" y="4224408"/>
              <a:ext cx="36573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00"/>
                  </a:solidFill>
                </a:rPr>
                <a:t>100% GOOD CONDUCT</a:t>
              </a:r>
            </a:p>
          </p:txBody>
        </p:sp>
        <p:sp>
          <p:nvSpPr>
            <p:cNvPr id="120" name="&quot;No&quot; Symbol 119">
              <a:extLst>
                <a:ext uri="{FF2B5EF4-FFF2-40B4-BE49-F238E27FC236}">
                  <a16:creationId xmlns:a16="http://schemas.microsoft.com/office/drawing/2014/main" id="{CF04B658-AA74-BB44-A147-F7EC3ED19C84}"/>
                </a:ext>
              </a:extLst>
            </p:cNvPr>
            <p:cNvSpPr/>
            <p:nvPr/>
          </p:nvSpPr>
          <p:spPr bwMode="auto">
            <a:xfrm>
              <a:off x="1363259" y="4098894"/>
              <a:ext cx="1905000" cy="1905000"/>
            </a:xfrm>
            <a:prstGeom prst="noSmoking">
              <a:avLst/>
            </a:prstGeom>
            <a:solidFill>
              <a:srgbClr val="C00000">
                <a:alpha val="65000"/>
              </a:srgbClr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DB221CD1-48EA-7B4C-9A60-36C5BFF64DFF}"/>
              </a:ext>
            </a:extLst>
          </p:cNvPr>
          <p:cNvCxnSpPr>
            <a:endCxn id="98" idx="2"/>
          </p:cNvCxnSpPr>
          <p:nvPr/>
        </p:nvCxnSpPr>
        <p:spPr bwMode="auto">
          <a:xfrm flipH="1" flipV="1">
            <a:off x="6096000" y="914400"/>
            <a:ext cx="2915" cy="4184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54CED26-7366-B048-9BDB-AE44982B3DE2}"/>
              </a:ext>
            </a:extLst>
          </p:cNvPr>
          <p:cNvSpPr/>
          <p:nvPr/>
        </p:nvSpPr>
        <p:spPr>
          <a:xfrm>
            <a:off x="5704320" y="990600"/>
            <a:ext cx="77268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23" name="Bent Arrow 122">
            <a:extLst>
              <a:ext uri="{FF2B5EF4-FFF2-40B4-BE49-F238E27FC236}">
                <a16:creationId xmlns:a16="http://schemas.microsoft.com/office/drawing/2014/main" id="{3F7408CD-8DF2-0B4A-9912-D87210D8EE93}"/>
              </a:ext>
            </a:extLst>
          </p:cNvPr>
          <p:cNvSpPr/>
          <p:nvPr/>
        </p:nvSpPr>
        <p:spPr bwMode="auto">
          <a:xfrm>
            <a:off x="4789920" y="1527785"/>
            <a:ext cx="772680" cy="535722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8BCE8A99-AFAF-E946-A890-1EB64F38DA24}"/>
              </a:ext>
            </a:extLst>
          </p:cNvPr>
          <p:cNvCxnSpPr/>
          <p:nvPr/>
        </p:nvCxnSpPr>
        <p:spPr bwMode="auto">
          <a:xfrm flipV="1">
            <a:off x="6090658" y="2091801"/>
            <a:ext cx="8257" cy="47661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71BB645-FF82-944D-93CB-00F3E5C7DCAF}"/>
              </a:ext>
            </a:extLst>
          </p:cNvPr>
          <p:cNvSpPr/>
          <p:nvPr/>
        </p:nvSpPr>
        <p:spPr>
          <a:xfrm>
            <a:off x="5498218" y="1463343"/>
            <a:ext cx="12073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126" name="Right Arrow 125">
            <a:extLst>
              <a:ext uri="{FF2B5EF4-FFF2-40B4-BE49-F238E27FC236}">
                <a16:creationId xmlns:a16="http://schemas.microsoft.com/office/drawing/2014/main" id="{671DCA51-5850-D64A-AAE0-0F220EA67071}"/>
              </a:ext>
            </a:extLst>
          </p:cNvPr>
          <p:cNvSpPr/>
          <p:nvPr/>
        </p:nvSpPr>
        <p:spPr bwMode="auto">
          <a:xfrm>
            <a:off x="7955252" y="3738062"/>
            <a:ext cx="304800" cy="152400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200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4000" y="5334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Then they that gladly received his word were </a:t>
            </a:r>
            <a:r>
              <a:rPr lang="en-US" sz="3600" dirty="0">
                <a:solidFill>
                  <a:srgbClr val="000000"/>
                </a:solidFill>
              </a:rPr>
              <a:t>baptized</a:t>
            </a:r>
            <a:r>
              <a:rPr lang="en-US" sz="3600" dirty="0">
                <a:solidFill>
                  <a:srgbClr val="C00000"/>
                </a:solidFill>
              </a:rPr>
              <a:t>: and the same day there were added unto them about three thousand souls.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2:41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And he took them the same hour of the night, and washed their stripes; and was </a:t>
            </a:r>
            <a:r>
              <a:rPr lang="en-US" sz="3600" dirty="0">
                <a:solidFill>
                  <a:srgbClr val="000000"/>
                </a:solidFill>
              </a:rPr>
              <a:t>baptized</a:t>
            </a:r>
            <a:r>
              <a:rPr lang="en-US" sz="3600" dirty="0">
                <a:solidFill>
                  <a:srgbClr val="C00000"/>
                </a:solidFill>
              </a:rPr>
              <a:t>, he and all his, straightway.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16:33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524000" y="5334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200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962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33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“Picture of the Gospel”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(4) Therefore we are </a:t>
            </a:r>
            <a:r>
              <a:rPr lang="en-US" sz="3600" dirty="0">
                <a:solidFill>
                  <a:srgbClr val="000000"/>
                </a:solidFill>
              </a:rPr>
              <a:t>buried</a:t>
            </a:r>
            <a:r>
              <a:rPr lang="en-US" sz="3600" dirty="0">
                <a:solidFill>
                  <a:srgbClr val="C00000"/>
                </a:solidFill>
              </a:rPr>
              <a:t> with him by baptism into death: that like as Christ was </a:t>
            </a:r>
            <a:r>
              <a:rPr lang="en-US" sz="3600" dirty="0">
                <a:solidFill>
                  <a:srgbClr val="000000"/>
                </a:solidFill>
              </a:rPr>
              <a:t>raised</a:t>
            </a:r>
            <a:r>
              <a:rPr lang="en-US" sz="3600" dirty="0">
                <a:solidFill>
                  <a:srgbClr val="C00000"/>
                </a:solidFill>
              </a:rPr>
              <a:t> up from the dead by the glory of the Father, even so we also should walk in newness of life.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(5) For if we have been planted together in the </a:t>
            </a:r>
            <a:r>
              <a:rPr lang="en-US" sz="3600" dirty="0">
                <a:solidFill>
                  <a:srgbClr val="000000"/>
                </a:solidFill>
              </a:rPr>
              <a:t>likeness of his death</a:t>
            </a:r>
            <a:r>
              <a:rPr lang="en-US" sz="3600" dirty="0">
                <a:solidFill>
                  <a:srgbClr val="C00000"/>
                </a:solidFill>
              </a:rPr>
              <a:t>, we shall be also in the </a:t>
            </a:r>
            <a:r>
              <a:rPr lang="en-US" sz="3600" dirty="0">
                <a:solidFill>
                  <a:srgbClr val="000000"/>
                </a:solidFill>
              </a:rPr>
              <a:t>likeness of his resurrection</a:t>
            </a:r>
            <a:r>
              <a:rPr lang="en-US" sz="3600" dirty="0">
                <a:solidFill>
                  <a:srgbClr val="C00000"/>
                </a:solidFill>
              </a:rPr>
              <a:t>: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Romans 6:4-5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0" y="5334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200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33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2743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962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962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1.  BELIEVER REQUIRED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(36) And as they went on their way, they came unto a certain water: and the eunuch said, See, here is water; what doth hinder me to be baptized?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(37) And Philip said, If thou </a:t>
            </a:r>
            <a:r>
              <a:rPr lang="en-US" sz="3600" dirty="0" err="1">
                <a:solidFill>
                  <a:srgbClr val="000000"/>
                </a:solidFill>
              </a:rPr>
              <a:t>believest</a:t>
            </a:r>
            <a:r>
              <a:rPr lang="en-US" sz="3600" dirty="0">
                <a:solidFill>
                  <a:srgbClr val="C00000"/>
                </a:solidFill>
              </a:rPr>
              <a:t> with all </a:t>
            </a:r>
            <a:r>
              <a:rPr lang="en-US" sz="3600" dirty="0" err="1">
                <a:solidFill>
                  <a:srgbClr val="C00000"/>
                </a:solidFill>
              </a:rPr>
              <a:t>thine</a:t>
            </a:r>
            <a:r>
              <a:rPr lang="en-US" sz="3600" dirty="0">
                <a:solidFill>
                  <a:srgbClr val="C00000"/>
                </a:solidFill>
              </a:rPr>
              <a:t> heart, thou </a:t>
            </a:r>
            <a:r>
              <a:rPr lang="en-US" sz="3600" dirty="0" err="1">
                <a:solidFill>
                  <a:srgbClr val="000000"/>
                </a:solidFill>
              </a:rPr>
              <a:t>mayest</a:t>
            </a:r>
            <a:r>
              <a:rPr lang="en-US" sz="3600" dirty="0">
                <a:solidFill>
                  <a:srgbClr val="C00000"/>
                </a:solidFill>
              </a:rPr>
              <a:t>. And he answered and said, I believe that Jesus Christ is the Son of God.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8:36-37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2. IMMERSION REQUIRED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(38) And he commanded the chariot to stand still: and they went </a:t>
            </a:r>
            <a:r>
              <a:rPr lang="en-US" sz="3600" dirty="0">
                <a:solidFill>
                  <a:srgbClr val="000000"/>
                </a:solidFill>
              </a:rPr>
              <a:t>down</a:t>
            </a:r>
            <a:r>
              <a:rPr lang="en-US" sz="3600" dirty="0">
                <a:solidFill>
                  <a:srgbClr val="C00000"/>
                </a:solidFill>
              </a:rPr>
              <a:t> both into the water, both Philip and the eunuch; and he baptized him.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(39) And when they were come </a:t>
            </a:r>
            <a:r>
              <a:rPr lang="en-US" sz="3600" dirty="0">
                <a:solidFill>
                  <a:srgbClr val="000000"/>
                </a:solidFill>
              </a:rPr>
              <a:t>up</a:t>
            </a:r>
            <a:r>
              <a:rPr lang="en-US" sz="3600" dirty="0">
                <a:solidFill>
                  <a:srgbClr val="C00000"/>
                </a:solidFill>
              </a:rPr>
              <a:t> out of the water, the Spirit of the Lord caught away Philip, that the eunuch saw him no more: and he went on his way rejoicing.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8:38-39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dirty="0">
                <a:solidFill>
                  <a:srgbClr val="000000"/>
                </a:solidFill>
              </a:rPr>
              <a:t>3.  AUTHORITY REQUIRED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(19) Go ye therefore, and teach all nations, baptizing them in the name of the Father, and of the Son, and of the Holy Ghost: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(20) Teaching them to observe all things whatsoever I have commanded you: and, lo, I am with you always, even unto the end of the world. Amen.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28:19 &amp; 20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0" y="5334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200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33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2743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962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962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74345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2:41&amp;47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Eph. 3:21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(41) Then they that gladly received his word were </a:t>
            </a:r>
            <a:r>
              <a:rPr lang="en-US" sz="3600" dirty="0">
                <a:solidFill>
                  <a:srgbClr val="000000"/>
                </a:solidFill>
              </a:rPr>
              <a:t>baptized</a:t>
            </a:r>
            <a:r>
              <a:rPr lang="en-US" sz="3600" dirty="0">
                <a:solidFill>
                  <a:srgbClr val="C00000"/>
                </a:solidFill>
              </a:rPr>
              <a:t>: and the same day there were </a:t>
            </a:r>
            <a:r>
              <a:rPr lang="en-US" sz="3600" dirty="0">
                <a:solidFill>
                  <a:srgbClr val="000000"/>
                </a:solidFill>
              </a:rPr>
              <a:t>added</a:t>
            </a:r>
            <a:r>
              <a:rPr lang="en-US" sz="3600" dirty="0">
                <a:solidFill>
                  <a:srgbClr val="C00000"/>
                </a:solidFill>
              </a:rPr>
              <a:t> unto them about three thousand souls.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(47) Praising God, and having </a:t>
            </a:r>
            <a:r>
              <a:rPr lang="en-US" sz="3600" dirty="0" err="1">
                <a:solidFill>
                  <a:srgbClr val="C00000"/>
                </a:solidFill>
              </a:rPr>
              <a:t>favour</a:t>
            </a:r>
            <a:r>
              <a:rPr lang="en-US" sz="3600" dirty="0">
                <a:solidFill>
                  <a:srgbClr val="C00000"/>
                </a:solidFill>
              </a:rPr>
              <a:t> with all the people. And the Lord </a:t>
            </a:r>
            <a:r>
              <a:rPr lang="en-US" sz="3600" dirty="0">
                <a:solidFill>
                  <a:srgbClr val="000000"/>
                </a:solidFill>
              </a:rPr>
              <a:t>added</a:t>
            </a:r>
            <a:r>
              <a:rPr lang="en-US" sz="3600" dirty="0">
                <a:solidFill>
                  <a:srgbClr val="C00000"/>
                </a:solidFill>
              </a:rPr>
              <a:t> to the </a:t>
            </a:r>
            <a:r>
              <a:rPr lang="en-US" sz="3600" dirty="0">
                <a:solidFill>
                  <a:srgbClr val="000000"/>
                </a:solidFill>
              </a:rPr>
              <a:t>church</a:t>
            </a:r>
            <a:r>
              <a:rPr lang="en-US" sz="3600" dirty="0">
                <a:solidFill>
                  <a:srgbClr val="C00000"/>
                </a:solidFill>
              </a:rPr>
              <a:t> daily such as should be saved.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Acts 2:41 &amp; 47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Unto him be </a:t>
            </a:r>
            <a:r>
              <a:rPr lang="en-US" sz="3600" dirty="0">
                <a:solidFill>
                  <a:srgbClr val="000000"/>
                </a:solidFill>
              </a:rPr>
              <a:t>glory in the church</a:t>
            </a:r>
            <a:r>
              <a:rPr lang="en-US" sz="3600" dirty="0">
                <a:solidFill>
                  <a:srgbClr val="C00000"/>
                </a:solidFill>
              </a:rPr>
              <a:t> by Christ Jesus throughout all ages, world without end. Amen.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Ephesians 3:21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(24) And let us consider one another to provoke unto love and to good works: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(25) Not forsaking the </a:t>
            </a:r>
            <a:r>
              <a:rPr lang="en-US" sz="3600" dirty="0">
                <a:solidFill>
                  <a:srgbClr val="000000"/>
                </a:solidFill>
              </a:rPr>
              <a:t>assembling</a:t>
            </a:r>
            <a:r>
              <a:rPr lang="en-US" sz="3600" dirty="0">
                <a:solidFill>
                  <a:srgbClr val="C00000"/>
                </a:solidFill>
              </a:rPr>
              <a:t> of ourselves together, as the manner of some is; but </a:t>
            </a:r>
            <a:r>
              <a:rPr lang="en-US" sz="3600" dirty="0">
                <a:solidFill>
                  <a:srgbClr val="000000"/>
                </a:solidFill>
              </a:rPr>
              <a:t>exhorting</a:t>
            </a:r>
            <a:r>
              <a:rPr lang="en-US" sz="3600" dirty="0">
                <a:solidFill>
                  <a:srgbClr val="C00000"/>
                </a:solidFill>
              </a:rPr>
              <a:t> one another: and so much the more, as ye see the day approaching.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Hebrews 10:24 &amp; 25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6" grpId="0" animBg="1"/>
      <p:bldP spid="26" grpId="1" animBg="1"/>
      <p:bldP spid="28" grpId="0" animBg="1"/>
      <p:bldP spid="28" grpId="1" animBg="1"/>
      <p:bldP spid="29" grpId="0" animBg="1"/>
      <p:bldP spid="2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0" y="5334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200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33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2743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962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962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74345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2:41&amp;47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Eph. 3:21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32460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315200" y="3733800"/>
            <a:ext cx="1676400" cy="2590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Singing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Giving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Praying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Preaching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Lord’s Supper</a:t>
            </a:r>
          </a:p>
          <a:p>
            <a:pPr marL="285750" indent="-285750" algn="l">
              <a:buFont typeface="+mj-lt"/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85750" algn="l"/>
            <a:r>
              <a:rPr lang="en-US" sz="2000" dirty="0">
                <a:solidFill>
                  <a:srgbClr val="000000"/>
                </a:solidFill>
              </a:rPr>
              <a:t>John 4:23-24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(23) But the hour cometh, and now is, when the true worshippers shall </a:t>
            </a:r>
            <a:r>
              <a:rPr lang="en-US" sz="3600" dirty="0">
                <a:solidFill>
                  <a:srgbClr val="000000"/>
                </a:solidFill>
              </a:rPr>
              <a:t>worship</a:t>
            </a:r>
            <a:r>
              <a:rPr lang="en-US" sz="3600" dirty="0">
                <a:solidFill>
                  <a:srgbClr val="C00000"/>
                </a:solidFill>
              </a:rPr>
              <a:t> the Father in spirit and in truth: for the Father </a:t>
            </a:r>
            <a:r>
              <a:rPr lang="en-US" sz="3600" dirty="0" err="1">
                <a:solidFill>
                  <a:srgbClr val="C00000"/>
                </a:solidFill>
              </a:rPr>
              <a:t>seeketh</a:t>
            </a:r>
            <a:r>
              <a:rPr lang="en-US" sz="3600" dirty="0">
                <a:solidFill>
                  <a:srgbClr val="C00000"/>
                </a:solidFill>
              </a:rPr>
              <a:t> such to worship him.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(24) God is a Spirit: and they that </a:t>
            </a:r>
            <a:r>
              <a:rPr lang="en-US" sz="3600" dirty="0">
                <a:solidFill>
                  <a:srgbClr val="000000"/>
                </a:solidFill>
              </a:rPr>
              <a:t>worship</a:t>
            </a:r>
            <a:r>
              <a:rPr lang="en-US" sz="3600" dirty="0">
                <a:solidFill>
                  <a:srgbClr val="C00000"/>
                </a:solidFill>
              </a:rPr>
              <a:t> him must worship him in spirit and in truth.</a:t>
            </a: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John 4:23 &amp; 24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0" y="533401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0000"/>
                </a:solidFill>
              </a:rPr>
              <a:t>“</a:t>
            </a:r>
            <a:r>
              <a:rPr lang="en-US" sz="4800" u="sng" dirty="0">
                <a:solidFill>
                  <a:srgbClr val="000000"/>
                </a:solidFill>
              </a:rPr>
              <a:t>Relationship</a:t>
            </a:r>
            <a:r>
              <a:rPr lang="en-US" sz="4800" dirty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752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62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200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19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4495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96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7696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9448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2133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038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33600" y="54864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Rom. 6:4-5</a:t>
            </a:r>
          </a:p>
        </p:txBody>
      </p:sp>
      <p:sp>
        <p:nvSpPr>
          <p:cNvPr id="17" name="Right Arrow 16"/>
          <p:cNvSpPr/>
          <p:nvPr/>
        </p:nvSpPr>
        <p:spPr bwMode="auto">
          <a:xfrm>
            <a:off x="2743200" y="5943600"/>
            <a:ext cx="762000" cy="381000"/>
          </a:xfrm>
          <a:prstGeom prst="rightArrow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3962400" y="4572000"/>
            <a:ext cx="1676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“Picture of the Gospel”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962400" y="5334000"/>
            <a:ext cx="2667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BELIEVER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IMMERSION</a:t>
            </a:r>
          </a:p>
          <a:p>
            <a:pPr marL="457200" indent="-457200" algn="l"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AUTHORITY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74345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Church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Acts 2:41&amp;47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Eph. 3:21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Heb. 10:24-25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324600" y="260985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Worship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315200" y="3733800"/>
            <a:ext cx="1676400" cy="2590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Singing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Giving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Praying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Preaching</a:t>
            </a:r>
          </a:p>
          <a:p>
            <a:pPr marL="285750" indent="-285750" algn="l"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</a:rPr>
              <a:t>Lord’s Supper</a:t>
            </a:r>
          </a:p>
          <a:p>
            <a:pPr marL="285750" indent="-285750" algn="l">
              <a:buFont typeface="+mj-lt"/>
              <a:buAutoNum type="arabicPeriod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85750" algn="l"/>
            <a:r>
              <a:rPr lang="en-US" sz="2000" dirty="0">
                <a:solidFill>
                  <a:srgbClr val="000000"/>
                </a:solidFill>
              </a:rPr>
              <a:t>John 4:23-24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87630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Matt. 25:31-40</a:t>
            </a:r>
          </a:p>
          <a:p>
            <a:pPr algn="l"/>
            <a:r>
              <a:rPr lang="en-US" sz="2000" dirty="0">
                <a:solidFill>
                  <a:srgbClr val="000000"/>
                </a:solidFill>
              </a:rPr>
              <a:t>Eph. 2:10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8077200" y="26289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Service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24000" y="1295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rgbClr val="C00000"/>
                </a:solidFill>
              </a:rPr>
              <a:t>Putting Things in the Right Order!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(31) When the Son of man shall come in his glory, and all the holy angels with him, then shall he sit upon the throne of his glory: 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(32) And before him shall be gathered all nations: and he shall separate them one from another, as a shepherd </a:t>
            </a:r>
            <a:r>
              <a:rPr lang="en-US" sz="3600" dirty="0" err="1">
                <a:solidFill>
                  <a:srgbClr val="C00000"/>
                </a:solidFill>
              </a:rPr>
              <a:t>divideth</a:t>
            </a:r>
            <a:r>
              <a:rPr lang="en-US" sz="3600" dirty="0">
                <a:solidFill>
                  <a:srgbClr val="C00000"/>
                </a:solidFill>
              </a:rPr>
              <a:t> his sheep from the goats: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905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(33) And he shall set the sheep on his right hand, but the goats on the left.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(34) Then shall the King say unto them on his right hand, Come, ye blessed of my Father, inherit the kingdom prepared for you from the foundation of the world: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19048" y="5442"/>
            <a:ext cx="12192001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(35) For I was an </a:t>
            </a:r>
            <a:r>
              <a:rPr lang="en-US" sz="3600" dirty="0" err="1">
                <a:solidFill>
                  <a:srgbClr val="C00000"/>
                </a:solidFill>
              </a:rPr>
              <a:t>hungred</a:t>
            </a:r>
            <a:r>
              <a:rPr lang="en-US" sz="3600" dirty="0">
                <a:solidFill>
                  <a:srgbClr val="C00000"/>
                </a:solidFill>
              </a:rPr>
              <a:t>, and ye gave me meat: I was thirsty, and ye gave me drink: I was a stranger, and ye took me in: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(36) Naked, and ye clothed me: I was sick, and ye visited me: I was in prison, and ye came unto me.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9046" y="-5442"/>
            <a:ext cx="12153903" cy="686888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(37) Then shall the righteous answer him, saying, Lord, when saw we thee an </a:t>
            </a:r>
            <a:r>
              <a:rPr lang="en-US" sz="3600" dirty="0" err="1">
                <a:solidFill>
                  <a:srgbClr val="C00000"/>
                </a:solidFill>
              </a:rPr>
              <a:t>hungred</a:t>
            </a:r>
            <a:r>
              <a:rPr lang="en-US" sz="3600" dirty="0">
                <a:solidFill>
                  <a:srgbClr val="C00000"/>
                </a:solidFill>
              </a:rPr>
              <a:t>, and fed thee? or thirsty, and gave thee drink?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(38) When saw we thee a stranger, and took thee in? or naked, and clothed thee?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0" y="8163"/>
            <a:ext cx="1217294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(39) Or when saw we thee sick, or in prison, and came unto thee?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(40) And the King shall answer and say unto them, Verily I say unto you, Inasmuch as ye have done it unto one of the least of these my brethren, ye have </a:t>
            </a:r>
            <a:r>
              <a:rPr lang="en-US" sz="3600" dirty="0">
                <a:solidFill>
                  <a:srgbClr val="000000"/>
                </a:solidFill>
              </a:rPr>
              <a:t>done it unto me</a:t>
            </a:r>
            <a:r>
              <a:rPr lang="en-US" sz="3600" dirty="0">
                <a:solidFill>
                  <a:srgbClr val="C00000"/>
                </a:solidFill>
              </a:rPr>
              <a:t>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Matthew 25:31-40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0" y="16326"/>
            <a:ext cx="12172949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For we are his workmanship, created in Christ Jesus unto good works, which God hath before ordained that we should walk in them.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- Ephesians 2:10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/>
      <p:bldP spid="26" grpId="0" animBg="1"/>
      <p:bldP spid="26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5981</TotalTime>
  <Words>2081</Words>
  <Application>Microsoft Macintosh PowerPoint</Application>
  <PresentationFormat>Widescreen</PresentationFormat>
  <Paragraphs>506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184</cp:revision>
  <dcterms:created xsi:type="dcterms:W3CDTF">2008-06-24T15:10:39Z</dcterms:created>
  <dcterms:modified xsi:type="dcterms:W3CDTF">2021-08-14T12:49:23Z</dcterms:modified>
</cp:coreProperties>
</file>