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7"/>
  </p:notesMasterIdLst>
  <p:sldIdLst>
    <p:sldId id="370" r:id="rId2"/>
    <p:sldId id="373" r:id="rId3"/>
    <p:sldId id="344" r:id="rId4"/>
    <p:sldId id="348" r:id="rId5"/>
    <p:sldId id="350" r:id="rId6"/>
    <p:sldId id="353" r:id="rId7"/>
    <p:sldId id="356" r:id="rId8"/>
    <p:sldId id="360" r:id="rId9"/>
    <p:sldId id="361" r:id="rId10"/>
    <p:sldId id="362" r:id="rId11"/>
    <p:sldId id="364" r:id="rId12"/>
    <p:sldId id="366" r:id="rId13"/>
    <p:sldId id="374" r:id="rId14"/>
    <p:sldId id="355" r:id="rId15"/>
    <p:sldId id="368" r:id="rId16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91C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6CAA08-E94B-4FD4-9ECA-641CEE3A82B2}" v="5" dt="2019-01-14T18:49:25.877"/>
    <p1510:client id="{2A08EB20-A17B-4D18-904A-B5C4DA396094}" v="11" dt="2019-01-14T20:44:48.393"/>
    <p1510:client id="{E0B263D6-DAF0-498E-8A23-81F05A7A447A}" v="983" dt="2019-01-14T20:40:45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4" autoAdjust="0"/>
    <p:restoredTop sz="94773" autoAdjust="0"/>
  </p:normalViewPr>
  <p:slideViewPr>
    <p:cSldViewPr>
      <p:cViewPr varScale="1">
        <p:scale>
          <a:sx n="108" d="100"/>
          <a:sy n="108" d="100"/>
        </p:scale>
        <p:origin x="59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ED597-FF72-477E-BD05-DB3B71AEB964}" type="datetimeFigureOut">
              <a:rPr lang="en-US" smtClean="0"/>
              <a:pPr/>
              <a:t>8/14/21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C17EA-982B-48B5-BEF5-231BDB704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53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C17EA-982B-48B5-BEF5-231BDB704C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A43B71E-5F56-48D1-9116-9F2F4B4B5A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D7AD-85B0-480A-AEEE-76971F7E6D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1575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C8E51-E975-48C8-9A04-0693167172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5284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C99C6-1133-4FB5-9B5E-2E2D716386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10514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114B2-C58E-4940-BFFC-2197BAFDA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046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F4F2B-B476-4BE2-BBBC-E7FE952B85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4956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6AC5F-D90D-4F85-A88B-6A2D17E91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0371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57367-E265-4488-96BE-FEA84E50C3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1988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C6BDB-3B39-4E57-AAC6-9A74684D3A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35134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AD07F-C9D6-4D53-A296-01921AE42D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11575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D52D9-1822-47F6-A033-05EC8AA3CB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3512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52B5FCF-CEB5-405C-A9D9-C134CB4F9A5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spd="slow">
    <p:fade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B0B33D-ABAC-423B-A616-34EAEB243074}"/>
              </a:ext>
            </a:extLst>
          </p:cNvPr>
          <p:cNvSpPr/>
          <p:nvPr/>
        </p:nvSpPr>
        <p:spPr>
          <a:xfrm>
            <a:off x="1905000" y="2136338"/>
            <a:ext cx="8382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Lesson 4: </a:t>
            </a:r>
          </a:p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How to Appropriate What God has Done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 bwMode="auto">
          <a:xfrm>
            <a:off x="6871063" y="1828800"/>
            <a:ext cx="0" cy="1828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4800600" y="3048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308463" y="2667000"/>
            <a:ext cx="1143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146663" y="2667000"/>
            <a:ext cx="2667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THAT BELIEVETH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27863" y="2667000"/>
            <a:ext cx="32004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ON THE SON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871063" y="2667000"/>
            <a:ext cx="3810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HATH EVERLASTING LIFE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8266611" y="394063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dirty="0">
                <a:solidFill>
                  <a:srgbClr val="000000"/>
                </a:solidFill>
              </a:rPr>
              <a:t>I John 5:13</a:t>
            </a: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8382000" y="1828800"/>
            <a:ext cx="762000" cy="33528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7467600" y="3886200"/>
            <a:ext cx="2590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GOD’S PART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391400" y="1828800"/>
            <a:ext cx="2743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Romans 8:31-39</a:t>
            </a:r>
          </a:p>
        </p:txBody>
      </p:sp>
      <p:sp>
        <p:nvSpPr>
          <p:cNvPr id="12" name="Right Brace 11"/>
          <p:cNvSpPr/>
          <p:nvPr/>
        </p:nvSpPr>
        <p:spPr bwMode="auto">
          <a:xfrm rot="5400000">
            <a:off x="3771900" y="1104900"/>
            <a:ext cx="762000" cy="48006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2971800" y="3886200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YOUR PART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2222863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4750526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16002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John 3:16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Isaiah 1:18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3528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400" dirty="0">
              <a:solidFill>
                <a:srgbClr val="000000"/>
              </a:solidFill>
            </a:endParaRP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Eph. 1:13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In whom ye also trusted, after that ye heard the word of truth, the gospel of your salvation: in whom also after that ye believed, ye were sealed with that holy Spirit of promise,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Ephesians 1:13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4" grpId="0" animBg="1"/>
      <p:bldP spid="2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 bwMode="auto">
          <a:xfrm>
            <a:off x="6871063" y="1828800"/>
            <a:ext cx="0" cy="1828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4800600" y="3048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308463" y="2667000"/>
            <a:ext cx="1143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146663" y="2667000"/>
            <a:ext cx="2667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THAT BELIEVETH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27863" y="2667000"/>
            <a:ext cx="32004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ON THE SON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871063" y="2667000"/>
            <a:ext cx="3810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HATH EVERLASTING LIFE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8266611" y="394063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dirty="0">
                <a:solidFill>
                  <a:srgbClr val="000000"/>
                </a:solidFill>
              </a:rPr>
              <a:t>I John 5:13</a:t>
            </a: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8382000" y="1828800"/>
            <a:ext cx="762000" cy="33528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7467600" y="3886200"/>
            <a:ext cx="2590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GOD’S PART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391400" y="1828800"/>
            <a:ext cx="2743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Romans 8:31-39</a:t>
            </a:r>
          </a:p>
        </p:txBody>
      </p:sp>
      <p:sp>
        <p:nvSpPr>
          <p:cNvPr id="12" name="Right Brace 11"/>
          <p:cNvSpPr/>
          <p:nvPr/>
        </p:nvSpPr>
        <p:spPr bwMode="auto">
          <a:xfrm rot="5400000">
            <a:off x="3771900" y="1104900"/>
            <a:ext cx="762000" cy="48006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2971800" y="3886200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YOUR PART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2222863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4750526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16002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John 3:16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Isaiah 1:18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3528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400" dirty="0">
              <a:solidFill>
                <a:srgbClr val="000000"/>
              </a:solidFill>
            </a:endParaRP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Eph. 1:13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9530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John 14:6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Acts 4:12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Jesus saith unto him, I am the way, the truth, and the life: no man cometh unto the Father, but by me.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14:6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Neither is there salvation in any other: for there is none other name under heaven given among men, whereby we must be saved.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Acts 4:12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 animBg="1"/>
      <p:bldP spid="24" grpId="1" animBg="1"/>
      <p:bldP spid="29" grpId="0" animBg="1"/>
      <p:bldP spid="2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 bwMode="auto">
          <a:xfrm>
            <a:off x="6871063" y="1828800"/>
            <a:ext cx="0" cy="1828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4800600" y="3048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308463" y="2667000"/>
            <a:ext cx="1143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146663" y="2667000"/>
            <a:ext cx="2667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THAT BELIEVETH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27863" y="2667000"/>
            <a:ext cx="32004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ON THE SON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871063" y="2667000"/>
            <a:ext cx="3810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HATH EVERLASTING LIFE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8266611" y="394063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dirty="0">
                <a:solidFill>
                  <a:srgbClr val="000000"/>
                </a:solidFill>
              </a:rPr>
              <a:t>I John 5:13</a:t>
            </a: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8382000" y="1828800"/>
            <a:ext cx="762000" cy="3352800"/>
          </a:xfrm>
          <a:prstGeom prst="rightBrac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7467600" y="3886200"/>
            <a:ext cx="2590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GOD’S PART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391400" y="1828800"/>
            <a:ext cx="2743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Romans 8:31-39</a:t>
            </a:r>
          </a:p>
        </p:txBody>
      </p:sp>
      <p:sp>
        <p:nvSpPr>
          <p:cNvPr id="12" name="Right Brace 11"/>
          <p:cNvSpPr/>
          <p:nvPr/>
        </p:nvSpPr>
        <p:spPr bwMode="auto">
          <a:xfrm rot="5400000">
            <a:off x="3771900" y="1104900"/>
            <a:ext cx="762000" cy="4800600"/>
          </a:xfrm>
          <a:prstGeom prst="rightBrac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2971800" y="3886200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YOUR PART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2222863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4750526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16002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John 3:16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Isaiah 1:18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3528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400" dirty="0">
              <a:solidFill>
                <a:srgbClr val="000000"/>
              </a:solidFill>
            </a:endParaRP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Eph. 1:13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9530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John 14:6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Acts 4:14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1676400" y="0"/>
            <a:ext cx="2362200" cy="1371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Believe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Fact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Trust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124200" y="4419600"/>
            <a:ext cx="4267200" cy="1371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Am I Saved?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How was I Saved?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When was I Saved?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2057400" y="54864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31"/>
          <p:cNvSpPr/>
          <p:nvPr/>
        </p:nvSpPr>
        <p:spPr bwMode="auto">
          <a:xfrm>
            <a:off x="1728652" y="6019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000" dirty="0">
              <a:solidFill>
                <a:srgbClr val="000000"/>
              </a:solidFill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Birth</a:t>
            </a: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8001000" y="55626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tangle 33"/>
          <p:cNvSpPr/>
          <p:nvPr/>
        </p:nvSpPr>
        <p:spPr bwMode="auto">
          <a:xfrm>
            <a:off x="7620000" y="6019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000" dirty="0">
              <a:solidFill>
                <a:srgbClr val="000000"/>
              </a:solidFill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Now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709263" y="6019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endParaRPr lang="en-US" sz="2000" dirty="0">
              <a:solidFill>
                <a:srgbClr val="000000"/>
              </a:solidFill>
            </a:endParaRPr>
          </a:p>
          <a:p>
            <a:pPr algn="r"/>
            <a:r>
              <a:rPr lang="en-US" sz="2000" dirty="0">
                <a:solidFill>
                  <a:srgbClr val="000000"/>
                </a:solidFill>
              </a:rPr>
              <a:t>Death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10058400" y="5549537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tangle 36"/>
          <p:cNvSpPr/>
          <p:nvPr/>
        </p:nvSpPr>
        <p:spPr bwMode="auto">
          <a:xfrm>
            <a:off x="5410200" y="6019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000" dirty="0">
              <a:solidFill>
                <a:srgbClr val="000000"/>
              </a:solidFill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Baptized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581400" y="6019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000" dirty="0">
              <a:solidFill>
                <a:srgbClr val="000000"/>
              </a:solidFill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Saved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6019800" y="5536474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4038600" y="5525589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2057400" y="5943600"/>
            <a:ext cx="80010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5" grpId="0"/>
      <p:bldP spid="37" grpId="0"/>
      <p:bldP spid="38" grpId="0"/>
      <p:bldP spid="3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06273FB1-8A09-401F-A03D-72543B072B68}"/>
              </a:ext>
            </a:extLst>
          </p:cNvPr>
          <p:cNvSpPr/>
          <p:nvPr/>
        </p:nvSpPr>
        <p:spPr bwMode="auto">
          <a:xfrm>
            <a:off x="6019787" y="2785656"/>
            <a:ext cx="1981194" cy="87738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Faith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121E33D-8B1A-4444-AC5E-D302F60C7543}"/>
              </a:ext>
            </a:extLst>
          </p:cNvPr>
          <p:cNvSpPr/>
          <p:nvPr/>
        </p:nvSpPr>
        <p:spPr bwMode="auto">
          <a:xfrm>
            <a:off x="4044037" y="3700056"/>
            <a:ext cx="1981194" cy="87738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Repent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038591" y="4058196"/>
            <a:ext cx="1973038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II Cor. 7:10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2057400" y="4958444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31"/>
          <p:cNvSpPr/>
          <p:nvPr/>
        </p:nvSpPr>
        <p:spPr bwMode="auto">
          <a:xfrm>
            <a:off x="2057400" y="4577445"/>
            <a:ext cx="1981194" cy="87738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Believe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 bwMode="auto">
          <a:xfrm flipH="1" flipV="1">
            <a:off x="7981951" y="2280559"/>
            <a:ext cx="2701" cy="878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>
            <a:cxnSpLocks/>
          </p:cNvCxnSpPr>
          <p:nvPr/>
        </p:nvCxnSpPr>
        <p:spPr bwMode="auto">
          <a:xfrm>
            <a:off x="9974020" y="2286003"/>
            <a:ext cx="84381" cy="35498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>
            <a:off x="6012982" y="3159036"/>
            <a:ext cx="2724" cy="9176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>
            <a:cxnSpLocks/>
          </p:cNvCxnSpPr>
          <p:nvPr/>
        </p:nvCxnSpPr>
        <p:spPr bwMode="auto">
          <a:xfrm>
            <a:off x="4038594" y="4081056"/>
            <a:ext cx="0" cy="8773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2B9601A-D507-4F57-AF25-6F230DD76378}"/>
              </a:ext>
            </a:extLst>
          </p:cNvPr>
          <p:cNvCxnSpPr>
            <a:cxnSpLocks/>
          </p:cNvCxnSpPr>
          <p:nvPr/>
        </p:nvCxnSpPr>
        <p:spPr bwMode="auto">
          <a:xfrm>
            <a:off x="2057400" y="5796645"/>
            <a:ext cx="8001000" cy="3918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8CB2D41-C7B8-4BC6-AB7E-B2CD516B309F}"/>
              </a:ext>
            </a:extLst>
          </p:cNvPr>
          <p:cNvCxnSpPr>
            <a:cxnSpLocks/>
          </p:cNvCxnSpPr>
          <p:nvPr/>
        </p:nvCxnSpPr>
        <p:spPr bwMode="auto">
          <a:xfrm>
            <a:off x="2057400" y="4958444"/>
            <a:ext cx="19811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1F66547-DA89-4DFA-80B4-8C7106120F53}"/>
              </a:ext>
            </a:extLst>
          </p:cNvPr>
          <p:cNvCxnSpPr>
            <a:cxnSpLocks/>
          </p:cNvCxnSpPr>
          <p:nvPr/>
        </p:nvCxnSpPr>
        <p:spPr bwMode="auto">
          <a:xfrm>
            <a:off x="4038594" y="4081056"/>
            <a:ext cx="19811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2DB4F9D-EDC3-4E5C-A352-CC60536F6C0C}"/>
              </a:ext>
            </a:extLst>
          </p:cNvPr>
          <p:cNvCxnSpPr>
            <a:cxnSpLocks/>
          </p:cNvCxnSpPr>
          <p:nvPr/>
        </p:nvCxnSpPr>
        <p:spPr bwMode="auto">
          <a:xfrm flipV="1">
            <a:off x="6015706" y="3159038"/>
            <a:ext cx="1978471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634336F3-4510-4AAF-A6FC-3AA46549C16A}"/>
              </a:ext>
            </a:extLst>
          </p:cNvPr>
          <p:cNvSpPr/>
          <p:nvPr/>
        </p:nvSpPr>
        <p:spPr bwMode="auto">
          <a:xfrm>
            <a:off x="7992825" y="1910445"/>
            <a:ext cx="1981194" cy="87738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Salvation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4E39353-2F58-4B95-8197-94A1971DA140}"/>
              </a:ext>
            </a:extLst>
          </p:cNvPr>
          <p:cNvCxnSpPr>
            <a:cxnSpLocks/>
          </p:cNvCxnSpPr>
          <p:nvPr/>
        </p:nvCxnSpPr>
        <p:spPr bwMode="auto">
          <a:xfrm flipV="1">
            <a:off x="7981951" y="2280558"/>
            <a:ext cx="1992069" cy="544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A17EC5D6-E92A-4FF1-A4F2-728B9A731302}"/>
              </a:ext>
            </a:extLst>
          </p:cNvPr>
          <p:cNvSpPr/>
          <p:nvPr/>
        </p:nvSpPr>
        <p:spPr bwMode="auto">
          <a:xfrm>
            <a:off x="1524000" y="271055"/>
            <a:ext cx="9144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What Must I Do to Be Saved?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78A5AC4-470B-4670-B915-2C340AA555F9}"/>
              </a:ext>
            </a:extLst>
          </p:cNvPr>
          <p:cNvSpPr/>
          <p:nvPr/>
        </p:nvSpPr>
        <p:spPr bwMode="auto">
          <a:xfrm>
            <a:off x="2056041" y="4958443"/>
            <a:ext cx="1973038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James 2:19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DE1C650-4392-44F6-9AA0-01073002D06E}"/>
              </a:ext>
            </a:extLst>
          </p:cNvPr>
          <p:cNvSpPr/>
          <p:nvPr/>
        </p:nvSpPr>
        <p:spPr bwMode="auto">
          <a:xfrm>
            <a:off x="6008912" y="3153593"/>
            <a:ext cx="1973038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Acts 16:31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A80BCA0-B640-4EAD-B151-394E7C62A930}"/>
              </a:ext>
            </a:extLst>
          </p:cNvPr>
          <p:cNvSpPr/>
          <p:nvPr/>
        </p:nvSpPr>
        <p:spPr bwMode="auto">
          <a:xfrm>
            <a:off x="7981950" y="2302332"/>
            <a:ext cx="1973038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Acts 16:31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6F97522-712B-41BA-9CEC-C4F240563CD7}"/>
              </a:ext>
            </a:extLst>
          </p:cNvPr>
          <p:cNvSpPr/>
          <p:nvPr/>
        </p:nvSpPr>
        <p:spPr bwMode="auto">
          <a:xfrm>
            <a:off x="2307264" y="5257623"/>
            <a:ext cx="2798132" cy="46166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Not by Knowledge Alone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B7814F8-5F38-4ABB-ABE1-ECE9FF6C4A92}"/>
              </a:ext>
            </a:extLst>
          </p:cNvPr>
          <p:cNvSpPr/>
          <p:nvPr/>
        </p:nvSpPr>
        <p:spPr bwMode="auto">
          <a:xfrm>
            <a:off x="4267200" y="4380741"/>
            <a:ext cx="2514600" cy="4541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Not by Worldly Sorrow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297B535-CA4E-41D1-B52A-7F6213D0BDC9}"/>
              </a:ext>
            </a:extLst>
          </p:cNvPr>
          <p:cNvSpPr/>
          <p:nvPr/>
        </p:nvSpPr>
        <p:spPr bwMode="auto">
          <a:xfrm>
            <a:off x="6286537" y="3440046"/>
            <a:ext cx="1718527" cy="4343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Not by Sight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D0C15BC-AC9F-4BFE-9A45-6BDBD08FED6D}"/>
              </a:ext>
            </a:extLst>
          </p:cNvPr>
          <p:cNvSpPr/>
          <p:nvPr/>
        </p:nvSpPr>
        <p:spPr bwMode="auto">
          <a:xfrm>
            <a:off x="8265040" y="2577064"/>
            <a:ext cx="2078182" cy="4541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Not by Works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D763D1E-857A-4B83-8A2E-06C9E4EBDD4A}"/>
              </a:ext>
            </a:extLst>
          </p:cNvPr>
          <p:cNvSpPr/>
          <p:nvPr/>
        </p:nvSpPr>
        <p:spPr bwMode="auto">
          <a:xfrm>
            <a:off x="1524001" y="6085116"/>
            <a:ext cx="9143999" cy="62048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PLACE YOUR FULL TRUST ON </a:t>
            </a:r>
            <a:r>
              <a:rPr lang="en-US" sz="2400" u="sng" dirty="0">
                <a:solidFill>
                  <a:srgbClr val="C00000"/>
                </a:solidFill>
              </a:rPr>
              <a:t>JESUS CHRIST</a:t>
            </a:r>
            <a:r>
              <a:rPr lang="en-US" sz="2400" dirty="0">
                <a:solidFill>
                  <a:srgbClr val="C00000"/>
                </a:solidFill>
              </a:rPr>
              <a:t> AND HIM ALONE!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C15E519-27A1-4A02-91F5-177B763A1E45}"/>
              </a:ext>
            </a:extLst>
          </p:cNvPr>
          <p:cNvSpPr/>
          <p:nvPr/>
        </p:nvSpPr>
        <p:spPr bwMode="auto">
          <a:xfrm>
            <a:off x="2267574" y="1126523"/>
            <a:ext cx="1618626" cy="236779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Gospel:</a:t>
            </a:r>
          </a:p>
          <a:p>
            <a:pPr algn="l"/>
            <a:r>
              <a:rPr lang="en-US" i="1" dirty="0">
                <a:solidFill>
                  <a:srgbClr val="000000"/>
                </a:solidFill>
              </a:rPr>
              <a:t>The Death,</a:t>
            </a:r>
          </a:p>
          <a:p>
            <a:pPr algn="l"/>
            <a:r>
              <a:rPr lang="en-US" i="1" dirty="0">
                <a:solidFill>
                  <a:srgbClr val="000000"/>
                </a:solidFill>
              </a:rPr>
              <a:t>the Burial,</a:t>
            </a:r>
          </a:p>
          <a:p>
            <a:pPr algn="l"/>
            <a:r>
              <a:rPr lang="en-US" i="1" dirty="0">
                <a:solidFill>
                  <a:srgbClr val="000000"/>
                </a:solidFill>
              </a:rPr>
              <a:t>And the Resurrection of the Lord Jesus Christ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C5E2071-91A3-40F6-8AE9-AC1CE8F56B1D}"/>
              </a:ext>
            </a:extLst>
          </p:cNvPr>
          <p:cNvSpPr/>
          <p:nvPr/>
        </p:nvSpPr>
        <p:spPr bwMode="auto">
          <a:xfrm>
            <a:off x="4343400" y="1158088"/>
            <a:ext cx="1618626" cy="16613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A Godly Sorrow for Offending a Holy God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7A93CFA-96E2-4C92-A32F-BF91A62D8764}"/>
              </a:ext>
            </a:extLst>
          </p:cNvPr>
          <p:cNvSpPr/>
          <p:nvPr/>
        </p:nvSpPr>
        <p:spPr bwMode="auto">
          <a:xfrm>
            <a:off x="6400800" y="1130000"/>
            <a:ext cx="1542426" cy="99271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Trust “on” not just belief “in”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4ED1D93-EA5E-4C5C-9E42-DDCA70A29CAE}"/>
              </a:ext>
            </a:extLst>
          </p:cNvPr>
          <p:cNvSpPr/>
          <p:nvPr/>
        </p:nvSpPr>
        <p:spPr>
          <a:xfrm>
            <a:off x="8531491" y="857072"/>
            <a:ext cx="87395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  <a:endParaRPr lang="en-US" sz="12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4E0F225-8778-4BB3-B778-DF2602E05CD6}"/>
              </a:ext>
            </a:extLst>
          </p:cNvPr>
          <p:cNvSpPr/>
          <p:nvPr/>
        </p:nvSpPr>
        <p:spPr bwMode="auto">
          <a:xfrm>
            <a:off x="0" y="0"/>
            <a:ext cx="12192000" cy="68562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Thou </a:t>
            </a:r>
            <a:r>
              <a:rPr lang="en-US" sz="3600" dirty="0" err="1">
                <a:solidFill>
                  <a:srgbClr val="C00000"/>
                </a:solidFill>
              </a:rPr>
              <a:t>believest</a:t>
            </a:r>
            <a:r>
              <a:rPr lang="en-US" sz="3600" dirty="0">
                <a:solidFill>
                  <a:srgbClr val="C00000"/>
                </a:solidFill>
              </a:rPr>
              <a:t> that there is one God; thou </a:t>
            </a:r>
            <a:r>
              <a:rPr lang="en-US" sz="3600" dirty="0" err="1">
                <a:solidFill>
                  <a:srgbClr val="C00000"/>
                </a:solidFill>
              </a:rPr>
              <a:t>doest</a:t>
            </a:r>
            <a:r>
              <a:rPr lang="en-US" sz="3600" dirty="0">
                <a:solidFill>
                  <a:srgbClr val="C00000"/>
                </a:solidFill>
              </a:rPr>
              <a:t> well:  the devils also believe, and tremble.</a:t>
            </a: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James 2:19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8303AC9-88AA-410C-BF1C-AE3DEC9BCF41}"/>
              </a:ext>
            </a:extLst>
          </p:cNvPr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For godly sorrow worketh repentance to salvation not to be repented of: but the sorrow of the world worketh death.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II Corinthians 7:10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A9A33CF-2E30-4D37-8D03-EF151853EE45}"/>
              </a:ext>
            </a:extLst>
          </p:cNvPr>
          <p:cNvSpPr/>
          <p:nvPr/>
        </p:nvSpPr>
        <p:spPr bwMode="auto">
          <a:xfrm>
            <a:off x="0" y="-180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Now faith is the substance of things hoped for, the evidence of things not seen.</a:t>
            </a: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11:1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For we walk by faith, not by sight.</a:t>
            </a: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II Corinthians 5:7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AF7BB95-A97C-467C-AEA8-7D0F2B411B10}"/>
              </a:ext>
            </a:extLst>
          </p:cNvPr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(30) And brought them out, and said, Sirs, what must I do to be saved?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(31) And they said, Believe on the Lord Jesus Christ, and thou shalt be saved, and thy house.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Acts 16:30 &amp; 31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B68E812-20E0-8B4C-8164-4AA7C22AEFF6}"/>
              </a:ext>
            </a:extLst>
          </p:cNvPr>
          <p:cNvSpPr txBox="1"/>
          <p:nvPr/>
        </p:nvSpPr>
        <p:spPr>
          <a:xfrm>
            <a:off x="5113863" y="-1024345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Placeholder</a:t>
            </a:r>
          </a:p>
        </p:txBody>
      </p:sp>
    </p:spTree>
    <p:extLst>
      <p:ext uri="{BB962C8B-B14F-4D97-AF65-F5344CB8AC3E}">
        <p14:creationId xmlns:p14="http://schemas.microsoft.com/office/powerpoint/2010/main" val="34863357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4" grpId="0"/>
      <p:bldP spid="11" grpId="0"/>
      <p:bldP spid="60" grpId="0"/>
      <p:bldP spid="69" grpId="0"/>
      <p:bldP spid="70" grpId="0"/>
      <p:bldP spid="77" grpId="0"/>
      <p:bldP spid="78" grpId="0"/>
      <p:bldP spid="79" grpId="0"/>
      <p:bldP spid="80" grpId="0"/>
      <p:bldP spid="83" grpId="0"/>
      <p:bldP spid="84" grpId="0"/>
      <p:bldP spid="85" grpId="0"/>
      <p:bldP spid="86" grpId="0"/>
      <p:bldP spid="89" grpId="0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6705600" y="1143000"/>
            <a:ext cx="15395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NEW BIRTH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3:1-14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John 5:1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0B1F91-960D-8D41-9E76-4C1306472730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295ACCF-1D04-6646-94E7-025951C354DA}"/>
              </a:ext>
            </a:extLst>
          </p:cNvPr>
          <p:cNvSpPr/>
          <p:nvPr/>
        </p:nvSpPr>
        <p:spPr bwMode="auto">
          <a:xfrm>
            <a:off x="3050995" y="323166"/>
            <a:ext cx="1203923" cy="113499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GOSPEL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Rom. 1:16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I. Cor. 15:1-4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Death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Burial 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Resurrection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Hebrews 6:6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54D2FB5-DB52-E14E-B683-6E7F55DD9313}"/>
              </a:ext>
            </a:extLst>
          </p:cNvPr>
          <p:cNvSpPr txBox="1"/>
          <p:nvPr/>
        </p:nvSpPr>
        <p:spPr>
          <a:xfrm>
            <a:off x="228600" y="4876800"/>
            <a:ext cx="8493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Love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73DAAB0-FC0F-4844-8E82-D810D81A4157}"/>
              </a:ext>
            </a:extLst>
          </p:cNvPr>
          <p:cNvSpPr txBox="1"/>
          <p:nvPr/>
        </p:nvSpPr>
        <p:spPr>
          <a:xfrm>
            <a:off x="1045639" y="4881175"/>
            <a:ext cx="794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Baptism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6350929-31D7-7047-AFCB-F71B610B60A1}"/>
              </a:ext>
            </a:extLst>
          </p:cNvPr>
          <p:cNvSpPr txBox="1"/>
          <p:nvPr/>
        </p:nvSpPr>
        <p:spPr>
          <a:xfrm>
            <a:off x="1917500" y="4876800"/>
            <a:ext cx="6831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Church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8715F27-4D9B-2447-9F8A-B7E4FAFE7367}"/>
              </a:ext>
            </a:extLst>
          </p:cNvPr>
          <p:cNvSpPr txBox="1"/>
          <p:nvPr/>
        </p:nvSpPr>
        <p:spPr>
          <a:xfrm>
            <a:off x="2701002" y="4876800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Worship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F1E12AF-A9E8-704C-96CF-F8F11253E721}"/>
              </a:ext>
            </a:extLst>
          </p:cNvPr>
          <p:cNvSpPr txBox="1"/>
          <p:nvPr/>
        </p:nvSpPr>
        <p:spPr>
          <a:xfrm>
            <a:off x="3542012" y="4876800"/>
            <a:ext cx="9170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Service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4C3B1A7-69E1-F146-942E-803539AED4B2}"/>
              </a:ext>
            </a:extLst>
          </p:cNvPr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D4FA7D3-54FD-9D45-B6C1-15CEA7418120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3CE3CFB-688D-6F42-9C47-1E71C93D15D5}"/>
              </a:ext>
            </a:extLst>
          </p:cNvPr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648E884-33F6-824D-87FE-385CC41A134E}"/>
              </a:ext>
            </a:extLst>
          </p:cNvPr>
          <p:cNvSpPr txBox="1"/>
          <p:nvPr/>
        </p:nvSpPr>
        <p:spPr>
          <a:xfrm>
            <a:off x="537062" y="375017"/>
            <a:ext cx="1203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JUDGEMENT </a:t>
            </a:r>
            <a:r>
              <a:rPr lang="en-US" sz="800" dirty="0">
                <a:solidFill>
                  <a:srgbClr val="000000"/>
                </a:solidFill>
              </a:rPr>
              <a:t>  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14:11-12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2:2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John 17:17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1F7CB33-1519-5544-BDC5-DF6BFDFF7A7A}"/>
              </a:ext>
            </a:extLst>
          </p:cNvPr>
          <p:cNvSpPr txBox="1"/>
          <p:nvPr/>
        </p:nvSpPr>
        <p:spPr>
          <a:xfrm>
            <a:off x="10106568" y="317148"/>
            <a:ext cx="1548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THE BIBLE</a:t>
            </a:r>
            <a:r>
              <a:rPr lang="en-US" sz="800" dirty="0">
                <a:solidFill>
                  <a:srgbClr val="000000"/>
                </a:solidFill>
              </a:rPr>
              <a:t> 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Construction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Prophecies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Bible Claims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Peter 1:21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Timothy 3:16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9EBB5DD-B2EE-2B43-BD09-FFEFDB7A224D}"/>
              </a:ext>
            </a:extLst>
          </p:cNvPr>
          <p:cNvSpPr txBox="1"/>
          <p:nvPr/>
        </p:nvSpPr>
        <p:spPr>
          <a:xfrm>
            <a:off x="1312851" y="2298860"/>
            <a:ext cx="2575523" cy="1861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u="sng" dirty="0">
                <a:solidFill>
                  <a:srgbClr val="000000"/>
                </a:solidFill>
              </a:rPr>
              <a:t>NO RELATIONSHIP</a:t>
            </a:r>
            <a:endParaRPr lang="en-US" sz="1000" u="sng" dirty="0">
              <a:solidFill>
                <a:srgbClr val="000000"/>
              </a:solidFill>
            </a:endParaRPr>
          </a:p>
          <a:p>
            <a:pPr marL="180975" indent="-180975" algn="l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Lost - Luke 19:10</a:t>
            </a:r>
            <a:r>
              <a:rPr lang="en-US" sz="1000" i="1" dirty="0">
                <a:solidFill>
                  <a:srgbClr val="000000"/>
                </a:solidFill>
              </a:rPr>
              <a:t> </a:t>
            </a:r>
          </a:p>
          <a:p>
            <a:pPr marL="180975" indent="-180975" algn="l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Condemned - John 3:18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Unforgiven - Acts 13:38-39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Unrighteous - Romans 1:18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Dead in Trespasses &amp; Sins - Eph. 2:1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in Lake of Fire - Rev. 20:14-15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B136668-DE23-DE4E-95B8-A1DDDD27281B}"/>
              </a:ext>
            </a:extLst>
          </p:cNvPr>
          <p:cNvSpPr txBox="1"/>
          <p:nvPr/>
        </p:nvSpPr>
        <p:spPr>
          <a:xfrm>
            <a:off x="8345423" y="2286000"/>
            <a:ext cx="2580114" cy="1861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u="sng" dirty="0">
                <a:solidFill>
                  <a:srgbClr val="000000"/>
                </a:solidFill>
              </a:rPr>
              <a:t>RELATIONSHIP</a:t>
            </a:r>
            <a:endParaRPr lang="en-US" sz="1050" u="sng" dirty="0">
              <a:solidFill>
                <a:srgbClr val="000000"/>
              </a:solidFill>
            </a:endParaRP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Saved - Eph. 2:8-9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Justified - Romans 5:1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Forgiven - Eph. 1:7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Righteous - Romans 3:22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Eternal Life in Christ Jesus - John 5:24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with God - John 14:1-3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2641807-7C73-6344-A137-717A972C75E2}"/>
              </a:ext>
            </a:extLst>
          </p:cNvPr>
          <p:cNvSpPr/>
          <p:nvPr/>
        </p:nvSpPr>
        <p:spPr bwMode="auto">
          <a:xfrm>
            <a:off x="4495800" y="2462689"/>
            <a:ext cx="1389165" cy="243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BIBLE PICTURES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3:21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22:1-4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Exodus 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Isa. 53:7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9:12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Gal. 3:24-26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1:29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Acts 8:32-35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3:18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2:24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Rom. 5:6-8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10:10-14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19:30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A2AC122-C137-3643-801B-A43BB9FD29A2}"/>
              </a:ext>
            </a:extLst>
          </p:cNvPr>
          <p:cNvCxnSpPr/>
          <p:nvPr/>
        </p:nvCxnSpPr>
        <p:spPr bwMode="auto">
          <a:xfrm>
            <a:off x="515170" y="5137172"/>
            <a:ext cx="3657355" cy="104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3E768E67-706F-7142-9B01-6C401C726091}"/>
              </a:ext>
            </a:extLst>
          </p:cNvPr>
          <p:cNvSpPr txBox="1"/>
          <p:nvPr/>
        </p:nvSpPr>
        <p:spPr>
          <a:xfrm>
            <a:off x="3069049" y="5417403"/>
            <a:ext cx="1121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Pray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Sing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Give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Preach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Lord’s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Supper</a:t>
            </a:r>
          </a:p>
        </p:txBody>
      </p:sp>
      <p:sp>
        <p:nvSpPr>
          <p:cNvPr id="46" name="Right Brace 45">
            <a:extLst>
              <a:ext uri="{FF2B5EF4-FFF2-40B4-BE49-F238E27FC236}">
                <a16:creationId xmlns:a16="http://schemas.microsoft.com/office/drawing/2014/main" id="{38045E91-257B-824A-AB29-A673F87C7132}"/>
              </a:ext>
            </a:extLst>
          </p:cNvPr>
          <p:cNvSpPr/>
          <p:nvPr/>
        </p:nvSpPr>
        <p:spPr bwMode="auto">
          <a:xfrm rot="5400000">
            <a:off x="2204426" y="4544852"/>
            <a:ext cx="264789" cy="3367086"/>
          </a:xfrm>
          <a:prstGeom prst="rightBrac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03B6F4E-BF16-914A-912E-053FAF8C0041}"/>
              </a:ext>
            </a:extLst>
          </p:cNvPr>
          <p:cNvSpPr txBox="1"/>
          <p:nvPr/>
        </p:nvSpPr>
        <p:spPr>
          <a:xfrm>
            <a:off x="537062" y="5417403"/>
            <a:ext cx="2815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Eph. 2:8-9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Titus 3:5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Isa. 64:6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Rom. 4:5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129D55F-384C-EF44-960B-E72F45D37FD0}"/>
              </a:ext>
            </a:extLst>
          </p:cNvPr>
          <p:cNvCxnSpPr/>
          <p:nvPr/>
        </p:nvCxnSpPr>
        <p:spPr bwMode="auto">
          <a:xfrm>
            <a:off x="2267770" y="5160259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A0A44DF-2124-1E4A-873B-E8344B6A2285}"/>
              </a:ext>
            </a:extLst>
          </p:cNvPr>
          <p:cNvCxnSpPr/>
          <p:nvPr/>
        </p:nvCxnSpPr>
        <p:spPr bwMode="auto">
          <a:xfrm>
            <a:off x="4020370" y="5160259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9EEDC20-1773-5848-A697-A01413EE048F}"/>
              </a:ext>
            </a:extLst>
          </p:cNvPr>
          <p:cNvCxnSpPr/>
          <p:nvPr/>
        </p:nvCxnSpPr>
        <p:spPr bwMode="auto">
          <a:xfrm>
            <a:off x="653279" y="5160259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D8FAD31-8422-484C-A68C-FA655027E260}"/>
              </a:ext>
            </a:extLst>
          </p:cNvPr>
          <p:cNvCxnSpPr/>
          <p:nvPr/>
        </p:nvCxnSpPr>
        <p:spPr bwMode="auto">
          <a:xfrm>
            <a:off x="3182170" y="5160259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33ED61D-8CC3-AD49-A1D5-A63C0661A171}"/>
              </a:ext>
            </a:extLst>
          </p:cNvPr>
          <p:cNvCxnSpPr/>
          <p:nvPr/>
        </p:nvCxnSpPr>
        <p:spPr bwMode="auto">
          <a:xfrm>
            <a:off x="1429570" y="5160259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493FC62C-5747-7C47-ABE7-79B7C14D9A85}"/>
              </a:ext>
            </a:extLst>
          </p:cNvPr>
          <p:cNvSpPr txBox="1"/>
          <p:nvPr/>
        </p:nvSpPr>
        <p:spPr>
          <a:xfrm>
            <a:off x="515166" y="6400799"/>
            <a:ext cx="3657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100% GOOD CONDUCT</a:t>
            </a:r>
          </a:p>
        </p:txBody>
      </p:sp>
      <p:sp>
        <p:nvSpPr>
          <p:cNvPr id="54" name="&quot;No&quot; Symbol 53">
            <a:extLst>
              <a:ext uri="{FF2B5EF4-FFF2-40B4-BE49-F238E27FC236}">
                <a16:creationId xmlns:a16="http://schemas.microsoft.com/office/drawing/2014/main" id="{B1478E7E-C3A5-AC47-923C-8DB2C1AD7A02}"/>
              </a:ext>
            </a:extLst>
          </p:cNvPr>
          <p:cNvSpPr/>
          <p:nvPr/>
        </p:nvSpPr>
        <p:spPr bwMode="auto">
          <a:xfrm>
            <a:off x="1402835" y="4800600"/>
            <a:ext cx="1905000" cy="1905000"/>
          </a:xfrm>
          <a:prstGeom prst="noSmoking">
            <a:avLst/>
          </a:prstGeom>
          <a:solidFill>
            <a:srgbClr val="C00000">
              <a:alpha val="65000"/>
            </a:srgbClr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33DAC84-161D-0745-8038-3A889BF7B2F8}"/>
              </a:ext>
            </a:extLst>
          </p:cNvPr>
          <p:cNvCxnSpPr>
            <a:endCxn id="38" idx="2"/>
          </p:cNvCxnSpPr>
          <p:nvPr/>
        </p:nvCxnSpPr>
        <p:spPr bwMode="auto">
          <a:xfrm flipV="1">
            <a:off x="6095997" y="914400"/>
            <a:ext cx="3" cy="7046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D8841F0E-E21D-9547-9FBB-828F3FB32F04}"/>
              </a:ext>
            </a:extLst>
          </p:cNvPr>
          <p:cNvSpPr/>
          <p:nvPr/>
        </p:nvSpPr>
        <p:spPr>
          <a:xfrm>
            <a:off x="5704320" y="1295400"/>
            <a:ext cx="77268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57" name="Bent Arrow 56">
            <a:extLst>
              <a:ext uri="{FF2B5EF4-FFF2-40B4-BE49-F238E27FC236}">
                <a16:creationId xmlns:a16="http://schemas.microsoft.com/office/drawing/2014/main" id="{33BD009A-88A0-7841-B6AA-C427C8C4E50D}"/>
              </a:ext>
            </a:extLst>
          </p:cNvPr>
          <p:cNvSpPr/>
          <p:nvPr/>
        </p:nvSpPr>
        <p:spPr bwMode="auto">
          <a:xfrm>
            <a:off x="5105400" y="1828800"/>
            <a:ext cx="457200" cy="6096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63892E6-9C5E-1845-927B-744F035CC7A4}"/>
              </a:ext>
            </a:extLst>
          </p:cNvPr>
          <p:cNvCxnSpPr/>
          <p:nvPr/>
        </p:nvCxnSpPr>
        <p:spPr bwMode="auto">
          <a:xfrm flipV="1">
            <a:off x="6090658" y="2435114"/>
            <a:ext cx="10687" cy="442288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06CE0344-B9E5-FA42-8A3A-7E20FC8FBB94}"/>
              </a:ext>
            </a:extLst>
          </p:cNvPr>
          <p:cNvSpPr txBox="1"/>
          <p:nvPr/>
        </p:nvSpPr>
        <p:spPr>
          <a:xfrm>
            <a:off x="6698876" y="2364522"/>
            <a:ext cx="152676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BELIEVE</a:t>
            </a:r>
            <a:endParaRPr lang="en-US" sz="1000" u="sng" dirty="0">
              <a:solidFill>
                <a:srgbClr val="000000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II Cor. 7:19-10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Acts 16:30-31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5:24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3:15-18</a:t>
            </a:r>
          </a:p>
          <a:p>
            <a:pPr algn="l"/>
            <a:r>
              <a:rPr lang="en-US" dirty="0">
                <a:solidFill>
                  <a:srgbClr val="C00000"/>
                </a:solidFill>
              </a:rPr>
              <a:t>	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98218" y="1764358"/>
            <a:ext cx="12073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6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066800" y="2514600"/>
            <a:ext cx="10058400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Elements of Fellowship and Fruitfulness </a:t>
            </a:r>
          </a:p>
          <a:p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with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1905000" y="1406604"/>
            <a:ext cx="8382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1591C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Next Lesson: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4CE896-206B-4421-A4A2-30637ECEBB49}"/>
              </a:ext>
            </a:extLst>
          </p:cNvPr>
          <p:cNvSpPr txBox="1"/>
          <p:nvPr/>
        </p:nvSpPr>
        <p:spPr>
          <a:xfrm>
            <a:off x="1524000" y="129766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00"/>
                </a:solidFill>
              </a:rPr>
              <a:t>Lesson Plan and 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2AAF33-859C-47FC-8AAC-A7281F32493A}"/>
              </a:ext>
            </a:extLst>
          </p:cNvPr>
          <p:cNvSpPr txBox="1"/>
          <p:nvPr/>
        </p:nvSpPr>
        <p:spPr>
          <a:xfrm>
            <a:off x="2209800" y="2005548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Looking at the World through the Eyes of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Hopelessness of a Wrong Relationship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What God has Done for the Lost World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How to Appropriate What God has Done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Elements of Fellowship and Fruitfulness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Worshiping and Serving God in One of His Churches</a:t>
            </a:r>
          </a:p>
          <a:p>
            <a:pPr marL="742950" indent="-742950" algn="l"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83500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591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485FE9A9-0CBC-154F-9C2A-17D003C89E99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CFFAAC-01EA-384A-B9C6-76A11FB344A0}"/>
              </a:ext>
            </a:extLst>
          </p:cNvPr>
          <p:cNvSpPr/>
          <p:nvPr/>
        </p:nvSpPr>
        <p:spPr bwMode="auto">
          <a:xfrm>
            <a:off x="3050995" y="323166"/>
            <a:ext cx="1203923" cy="113499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GOSPEL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Rom. 1:16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I. Cor. 15:1-4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Death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Burial 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Resurrection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Hebrews 6:6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4DD3568-2348-E34E-8DAC-0D37E0481840}"/>
              </a:ext>
            </a:extLst>
          </p:cNvPr>
          <p:cNvSpPr txBox="1"/>
          <p:nvPr/>
        </p:nvSpPr>
        <p:spPr>
          <a:xfrm>
            <a:off x="228600" y="4876800"/>
            <a:ext cx="8493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Love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D5BC596-E6C2-DA40-B546-2CBC32D9DC56}"/>
              </a:ext>
            </a:extLst>
          </p:cNvPr>
          <p:cNvSpPr txBox="1"/>
          <p:nvPr/>
        </p:nvSpPr>
        <p:spPr>
          <a:xfrm>
            <a:off x="1045639" y="4881175"/>
            <a:ext cx="794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Baptism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3F13E3C-EF3F-FA43-AFE6-BEAB89E03406}"/>
              </a:ext>
            </a:extLst>
          </p:cNvPr>
          <p:cNvSpPr txBox="1"/>
          <p:nvPr/>
        </p:nvSpPr>
        <p:spPr>
          <a:xfrm>
            <a:off x="1917500" y="4876800"/>
            <a:ext cx="6831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Church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FDC9EA1-D3F3-F240-B5B1-D063E3DEE5A0}"/>
              </a:ext>
            </a:extLst>
          </p:cNvPr>
          <p:cNvSpPr txBox="1"/>
          <p:nvPr/>
        </p:nvSpPr>
        <p:spPr>
          <a:xfrm>
            <a:off x="2701002" y="4876800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Worship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CB667BB-C579-3D4E-8FCD-D38230176C26}"/>
              </a:ext>
            </a:extLst>
          </p:cNvPr>
          <p:cNvSpPr txBox="1"/>
          <p:nvPr/>
        </p:nvSpPr>
        <p:spPr>
          <a:xfrm>
            <a:off x="3542012" y="4876800"/>
            <a:ext cx="9170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Service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25C1DE4-4AE3-A44B-B93B-0CCB470042EC}"/>
              </a:ext>
            </a:extLst>
          </p:cNvPr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5B62B9-20CB-9143-B2C9-63B642D4329E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3B4C6C-6E71-444C-BDE4-31BA95569B62}"/>
              </a:ext>
            </a:extLst>
          </p:cNvPr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94AC572-7F93-8E44-81CE-0BAB8C334561}"/>
              </a:ext>
            </a:extLst>
          </p:cNvPr>
          <p:cNvSpPr txBox="1"/>
          <p:nvPr/>
        </p:nvSpPr>
        <p:spPr>
          <a:xfrm>
            <a:off x="537062" y="375017"/>
            <a:ext cx="1203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JUDGEMENT </a:t>
            </a:r>
            <a:r>
              <a:rPr lang="en-US" sz="800" dirty="0">
                <a:solidFill>
                  <a:srgbClr val="000000"/>
                </a:solidFill>
              </a:rPr>
              <a:t>  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14:11-12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2:2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John 17:17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1D2AA0D-F8C3-D540-B392-CE3ACFBA986D}"/>
              </a:ext>
            </a:extLst>
          </p:cNvPr>
          <p:cNvSpPr txBox="1"/>
          <p:nvPr/>
        </p:nvSpPr>
        <p:spPr>
          <a:xfrm>
            <a:off x="10106568" y="317148"/>
            <a:ext cx="1548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THE BIBLE</a:t>
            </a:r>
            <a:r>
              <a:rPr lang="en-US" sz="800" dirty="0">
                <a:solidFill>
                  <a:srgbClr val="000000"/>
                </a:solidFill>
              </a:rPr>
              <a:t> 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Construction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Prophecies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Bible Claims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Peter 1:21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Timothy 3:16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68AA554-DC7D-2F4D-94FA-30F6CD687362}"/>
              </a:ext>
            </a:extLst>
          </p:cNvPr>
          <p:cNvSpPr txBox="1"/>
          <p:nvPr/>
        </p:nvSpPr>
        <p:spPr>
          <a:xfrm>
            <a:off x="1312851" y="2269285"/>
            <a:ext cx="2575523" cy="1861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u="sng" dirty="0">
                <a:solidFill>
                  <a:srgbClr val="000000"/>
                </a:solidFill>
              </a:rPr>
              <a:t>NO RELATIONSHIP</a:t>
            </a:r>
            <a:endParaRPr lang="en-US" sz="1000" u="sng" dirty="0">
              <a:solidFill>
                <a:srgbClr val="000000"/>
              </a:solidFill>
            </a:endParaRPr>
          </a:p>
          <a:p>
            <a:pPr marL="180975" indent="-180975" algn="l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Lost - Luke 19:10</a:t>
            </a:r>
            <a:r>
              <a:rPr lang="en-US" sz="1000" i="1" dirty="0">
                <a:solidFill>
                  <a:srgbClr val="000000"/>
                </a:solidFill>
              </a:rPr>
              <a:t> </a:t>
            </a:r>
          </a:p>
          <a:p>
            <a:pPr marL="180975" indent="-180975" algn="l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Condemned - John 3:18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Unforgiven - Acts 13:38-39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Unrighteous - Romans 1:18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Dead in Trespasses &amp; Sins - Eph. 2:1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in Lake of Fire - Rev. 20:14-15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33E46DE-E954-2745-B643-3B60CFAF6410}"/>
              </a:ext>
            </a:extLst>
          </p:cNvPr>
          <p:cNvSpPr txBox="1"/>
          <p:nvPr/>
        </p:nvSpPr>
        <p:spPr>
          <a:xfrm>
            <a:off x="8345423" y="2256425"/>
            <a:ext cx="2580114" cy="1861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u="sng" dirty="0">
                <a:solidFill>
                  <a:srgbClr val="000000"/>
                </a:solidFill>
              </a:rPr>
              <a:t>RELATIONSHIP</a:t>
            </a:r>
            <a:endParaRPr lang="en-US" sz="1050" u="sng" dirty="0">
              <a:solidFill>
                <a:srgbClr val="000000"/>
              </a:solidFill>
            </a:endParaRP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Saved - Eph. 2:8-9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Justified - Romans 5:1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Forgiven - Eph. 1:7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Righteous - Romans 3:22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Eternal Life in Christ Jesus - John 5:24</a:t>
            </a:r>
          </a:p>
          <a:p>
            <a:pPr marL="180975" indent="-180975" algn="l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with God - John 14:1-3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CFEC753-6689-1F4F-AEF1-837B018D9EE3}"/>
              </a:ext>
            </a:extLst>
          </p:cNvPr>
          <p:cNvSpPr/>
          <p:nvPr/>
        </p:nvSpPr>
        <p:spPr bwMode="auto">
          <a:xfrm>
            <a:off x="4495800" y="2462689"/>
            <a:ext cx="1389165" cy="243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BIBLE PICTURES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3:21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22:1-4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Exodus 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Isa. 53:7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9:12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Gal. 3:24-26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1:29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Acts 8:32-35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3:18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2:24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Rom. 5:6-8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10:10-14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19:30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DEA3D2F-3F0E-9845-86DF-397BE98FE944}"/>
              </a:ext>
            </a:extLst>
          </p:cNvPr>
          <p:cNvCxnSpPr/>
          <p:nvPr/>
        </p:nvCxnSpPr>
        <p:spPr bwMode="auto">
          <a:xfrm>
            <a:off x="515170" y="5137172"/>
            <a:ext cx="3657355" cy="104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88332289-277E-9C48-80F1-2C5DE66E9010}"/>
              </a:ext>
            </a:extLst>
          </p:cNvPr>
          <p:cNvSpPr txBox="1"/>
          <p:nvPr/>
        </p:nvSpPr>
        <p:spPr>
          <a:xfrm>
            <a:off x="3069049" y="5417403"/>
            <a:ext cx="1121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Pray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Sing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Give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Preach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Lord’s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Supper</a:t>
            </a:r>
          </a:p>
        </p:txBody>
      </p:sp>
      <p:sp>
        <p:nvSpPr>
          <p:cNvPr id="46" name="Right Brace 45">
            <a:extLst>
              <a:ext uri="{FF2B5EF4-FFF2-40B4-BE49-F238E27FC236}">
                <a16:creationId xmlns:a16="http://schemas.microsoft.com/office/drawing/2014/main" id="{B09D98D0-54C4-8047-9DAD-A0F972258AE2}"/>
              </a:ext>
            </a:extLst>
          </p:cNvPr>
          <p:cNvSpPr/>
          <p:nvPr/>
        </p:nvSpPr>
        <p:spPr bwMode="auto">
          <a:xfrm rot="5400000">
            <a:off x="2204426" y="4544852"/>
            <a:ext cx="264789" cy="3367086"/>
          </a:xfrm>
          <a:prstGeom prst="rightBrac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48C27D9-8695-974B-9380-6E349F25F83F}"/>
              </a:ext>
            </a:extLst>
          </p:cNvPr>
          <p:cNvSpPr txBox="1"/>
          <p:nvPr/>
        </p:nvSpPr>
        <p:spPr>
          <a:xfrm>
            <a:off x="537062" y="5417403"/>
            <a:ext cx="2815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Eph. 2:8-9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Titus 3:5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Isa. 64:6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Rom. 4:5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7684DFE-1792-604E-A6A9-A7299D609867}"/>
              </a:ext>
            </a:extLst>
          </p:cNvPr>
          <p:cNvCxnSpPr/>
          <p:nvPr/>
        </p:nvCxnSpPr>
        <p:spPr bwMode="auto">
          <a:xfrm>
            <a:off x="2267770" y="5160259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FD04223-F260-504B-AC00-69D2B654F8C5}"/>
              </a:ext>
            </a:extLst>
          </p:cNvPr>
          <p:cNvCxnSpPr/>
          <p:nvPr/>
        </p:nvCxnSpPr>
        <p:spPr bwMode="auto">
          <a:xfrm>
            <a:off x="4020370" y="5160259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DBC0023-3D45-D540-949B-4455178DD7A8}"/>
              </a:ext>
            </a:extLst>
          </p:cNvPr>
          <p:cNvCxnSpPr/>
          <p:nvPr/>
        </p:nvCxnSpPr>
        <p:spPr bwMode="auto">
          <a:xfrm>
            <a:off x="653279" y="5160259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90644DA-ACAF-8C46-953D-95E72A24841F}"/>
              </a:ext>
            </a:extLst>
          </p:cNvPr>
          <p:cNvCxnSpPr/>
          <p:nvPr/>
        </p:nvCxnSpPr>
        <p:spPr bwMode="auto">
          <a:xfrm>
            <a:off x="3182170" y="5160259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3A6A44E-FB46-514C-BB4B-C15C180A0259}"/>
              </a:ext>
            </a:extLst>
          </p:cNvPr>
          <p:cNvCxnSpPr/>
          <p:nvPr/>
        </p:nvCxnSpPr>
        <p:spPr bwMode="auto">
          <a:xfrm>
            <a:off x="1429570" y="5160259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50AA8675-0FA9-FE4C-ACF5-C41A70568F9D}"/>
              </a:ext>
            </a:extLst>
          </p:cNvPr>
          <p:cNvSpPr txBox="1"/>
          <p:nvPr/>
        </p:nvSpPr>
        <p:spPr>
          <a:xfrm>
            <a:off x="515166" y="6400799"/>
            <a:ext cx="3657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100% GOOD CONDUCT</a:t>
            </a:r>
          </a:p>
        </p:txBody>
      </p:sp>
      <p:sp>
        <p:nvSpPr>
          <p:cNvPr id="54" name="&quot;No&quot; Symbol 53">
            <a:extLst>
              <a:ext uri="{FF2B5EF4-FFF2-40B4-BE49-F238E27FC236}">
                <a16:creationId xmlns:a16="http://schemas.microsoft.com/office/drawing/2014/main" id="{2384EA44-8786-8942-9C5E-0C39C4D0C235}"/>
              </a:ext>
            </a:extLst>
          </p:cNvPr>
          <p:cNvSpPr/>
          <p:nvPr/>
        </p:nvSpPr>
        <p:spPr bwMode="auto">
          <a:xfrm>
            <a:off x="1402835" y="4800600"/>
            <a:ext cx="1905000" cy="1905000"/>
          </a:xfrm>
          <a:prstGeom prst="noSmoking">
            <a:avLst/>
          </a:prstGeom>
          <a:solidFill>
            <a:srgbClr val="C00000">
              <a:alpha val="65000"/>
            </a:srgbClr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AE2A09B-9C25-DF49-A9C3-C057501E0A3F}"/>
              </a:ext>
            </a:extLst>
          </p:cNvPr>
          <p:cNvCxnSpPr>
            <a:endCxn id="38" idx="2"/>
          </p:cNvCxnSpPr>
          <p:nvPr/>
        </p:nvCxnSpPr>
        <p:spPr bwMode="auto">
          <a:xfrm flipV="1">
            <a:off x="6095997" y="914400"/>
            <a:ext cx="3" cy="7046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F06B8B04-E146-6A4F-9087-05212DD65BA3}"/>
              </a:ext>
            </a:extLst>
          </p:cNvPr>
          <p:cNvSpPr/>
          <p:nvPr/>
        </p:nvSpPr>
        <p:spPr>
          <a:xfrm>
            <a:off x="5704320" y="1295400"/>
            <a:ext cx="77268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26" name="Bent Arrow 25">
            <a:extLst>
              <a:ext uri="{FF2B5EF4-FFF2-40B4-BE49-F238E27FC236}">
                <a16:creationId xmlns:a16="http://schemas.microsoft.com/office/drawing/2014/main" id="{8492C34F-2CE1-BC41-A226-B1442A8E3321}"/>
              </a:ext>
            </a:extLst>
          </p:cNvPr>
          <p:cNvSpPr/>
          <p:nvPr/>
        </p:nvSpPr>
        <p:spPr bwMode="auto">
          <a:xfrm>
            <a:off x="5105400" y="1828800"/>
            <a:ext cx="457200" cy="6096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9E03316-E7AA-2447-868C-26C6D590AB91}"/>
              </a:ext>
            </a:extLst>
          </p:cNvPr>
          <p:cNvCxnSpPr/>
          <p:nvPr/>
        </p:nvCxnSpPr>
        <p:spPr bwMode="auto">
          <a:xfrm flipV="1">
            <a:off x="6090658" y="2435114"/>
            <a:ext cx="10687" cy="442288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6477000" y="2318049"/>
            <a:ext cx="1526766" cy="305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C00000"/>
                </a:solidFill>
              </a:rPr>
              <a:t>BELIEVE</a:t>
            </a:r>
            <a:r>
              <a:rPr lang="en-US" dirty="0">
                <a:solidFill>
                  <a:srgbClr val="C00000"/>
                </a:solidFill>
              </a:rPr>
              <a:t>	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235200" y="-152400"/>
            <a:ext cx="702436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7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590800" y="3429000"/>
            <a:ext cx="0" cy="3429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2590800" y="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3657600" y="3682663"/>
            <a:ext cx="5943601" cy="271813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dirty="0">
                <a:solidFill>
                  <a:srgbClr val="000000"/>
                </a:solidFill>
              </a:rPr>
              <a:t>II Corinthians 7:9-10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</a:rPr>
              <a:t>Acts 16:30-31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</a:rPr>
              <a:t>John 5:24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</a:rPr>
              <a:t>John 3:15-18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52799" y="2514601"/>
            <a:ext cx="464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 u="sng" dirty="0">
                <a:solidFill>
                  <a:srgbClr val="C00000"/>
                </a:solidFill>
              </a:rPr>
              <a:t>BELIEVE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1998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(9) Now I rejoice, not that ye were made sorry, but that ye sorrowed to </a:t>
            </a:r>
            <a:r>
              <a:rPr lang="en-US" sz="3600" dirty="0">
                <a:solidFill>
                  <a:srgbClr val="000000"/>
                </a:solidFill>
              </a:rPr>
              <a:t>repentance</a:t>
            </a:r>
            <a:r>
              <a:rPr lang="en-US" sz="3600" dirty="0">
                <a:solidFill>
                  <a:srgbClr val="C00000"/>
                </a:solidFill>
              </a:rPr>
              <a:t>: for ye were made sorry after a godly manner, that ye might receive damage by us in nothing.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(10) For godly sorrow worketh </a:t>
            </a:r>
            <a:r>
              <a:rPr lang="en-US" sz="3600" dirty="0">
                <a:solidFill>
                  <a:srgbClr val="000000"/>
                </a:solidFill>
              </a:rPr>
              <a:t>repentance</a:t>
            </a:r>
            <a:r>
              <a:rPr lang="en-US" sz="3600" dirty="0">
                <a:solidFill>
                  <a:srgbClr val="C00000"/>
                </a:solidFill>
              </a:rPr>
              <a:t> to salvation not to be repented of: but the sorrow of the world worketh death.</a:t>
            </a:r>
            <a:br>
              <a:rPr lang="en-US" sz="3600" dirty="0">
                <a:solidFill>
                  <a:srgbClr val="C00000"/>
                </a:solidFill>
              </a:rPr>
            </a:br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II Corinthians 7:9 &amp; 10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0" y="0"/>
            <a:ext cx="12191999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(30) And brought them out, and said, Sirs, what must I do to be saved?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(31) And they said, </a:t>
            </a:r>
            <a:r>
              <a:rPr lang="en-US" sz="3600" dirty="0">
                <a:solidFill>
                  <a:srgbClr val="000000"/>
                </a:solidFill>
              </a:rPr>
              <a:t>Believe</a:t>
            </a:r>
            <a:r>
              <a:rPr lang="en-US" sz="3600" dirty="0">
                <a:solidFill>
                  <a:srgbClr val="C00000"/>
                </a:solidFill>
              </a:rPr>
              <a:t> on the Lord Jesus Christ, and thou </a:t>
            </a:r>
            <a:r>
              <a:rPr lang="en-US" sz="3600" dirty="0" err="1">
                <a:solidFill>
                  <a:srgbClr val="C00000"/>
                </a:solidFill>
              </a:rPr>
              <a:t>shalt</a:t>
            </a:r>
            <a:r>
              <a:rPr lang="en-US" sz="3600" dirty="0">
                <a:solidFill>
                  <a:srgbClr val="C00000"/>
                </a:solidFill>
              </a:rPr>
              <a:t> be saved, and thy house.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Acts 16:30-31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-1" y="0"/>
            <a:ext cx="12191989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Verily, verily, I say unto you, He that </a:t>
            </a:r>
            <a:r>
              <a:rPr lang="en-US" sz="3600" dirty="0" err="1">
                <a:solidFill>
                  <a:srgbClr val="C00000"/>
                </a:solidFill>
              </a:rPr>
              <a:t>heareth</a:t>
            </a:r>
            <a:r>
              <a:rPr lang="en-US" sz="3600" dirty="0">
                <a:solidFill>
                  <a:srgbClr val="C00000"/>
                </a:solidFill>
              </a:rPr>
              <a:t> my word, and </a:t>
            </a:r>
            <a:r>
              <a:rPr lang="en-US" sz="3600" dirty="0">
                <a:solidFill>
                  <a:srgbClr val="000000"/>
                </a:solidFill>
              </a:rPr>
              <a:t>believeth</a:t>
            </a:r>
            <a:r>
              <a:rPr lang="en-US" sz="3600" dirty="0">
                <a:solidFill>
                  <a:srgbClr val="C00000"/>
                </a:solidFill>
              </a:rPr>
              <a:t> on him that sent me, hath everlasting life, and shall not come into condemnation; but is passed from death unto life.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5:24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0" y="0"/>
            <a:ext cx="12191999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(15) That whosoever </a:t>
            </a:r>
            <a:r>
              <a:rPr lang="en-US" sz="3600" dirty="0">
                <a:solidFill>
                  <a:srgbClr val="000000"/>
                </a:solidFill>
              </a:rPr>
              <a:t>believeth</a:t>
            </a:r>
            <a:r>
              <a:rPr lang="en-US" sz="3600" dirty="0">
                <a:solidFill>
                  <a:srgbClr val="C00000"/>
                </a:solidFill>
              </a:rPr>
              <a:t> in him should not perish, but have eternal life.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(16) For God so loved the world, that he gave his only begotten Son, that whosoever </a:t>
            </a:r>
            <a:r>
              <a:rPr lang="en-US" sz="3600" dirty="0">
                <a:solidFill>
                  <a:srgbClr val="000000"/>
                </a:solidFill>
              </a:rPr>
              <a:t>believeth</a:t>
            </a:r>
            <a:r>
              <a:rPr lang="en-US" sz="3600" dirty="0">
                <a:solidFill>
                  <a:srgbClr val="C00000"/>
                </a:solidFill>
              </a:rPr>
              <a:t> in him should not perish, but have everlasting life.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3:15-18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(17) For God sent not his Son into the world to condemn the world; but that the world through him might be saved.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(18) He that </a:t>
            </a:r>
            <a:r>
              <a:rPr lang="en-US" sz="3600" dirty="0">
                <a:solidFill>
                  <a:srgbClr val="000000"/>
                </a:solidFill>
              </a:rPr>
              <a:t>believeth</a:t>
            </a:r>
            <a:r>
              <a:rPr lang="en-US" sz="3600" dirty="0">
                <a:solidFill>
                  <a:srgbClr val="C00000"/>
                </a:solidFill>
              </a:rPr>
              <a:t> on him is not condemned: but he that </a:t>
            </a:r>
            <a:r>
              <a:rPr lang="en-US" sz="3600" dirty="0">
                <a:solidFill>
                  <a:srgbClr val="000000"/>
                </a:solidFill>
              </a:rPr>
              <a:t>believeth</a:t>
            </a:r>
            <a:r>
              <a:rPr lang="en-US" sz="3600" dirty="0">
                <a:solidFill>
                  <a:srgbClr val="C00000"/>
                </a:solidFill>
              </a:rPr>
              <a:t> not is condemned already, because he hath not </a:t>
            </a:r>
            <a:r>
              <a:rPr lang="en-US" sz="3600" dirty="0">
                <a:solidFill>
                  <a:srgbClr val="000000"/>
                </a:solidFill>
              </a:rPr>
              <a:t>believed</a:t>
            </a:r>
            <a:r>
              <a:rPr lang="en-US" sz="3600" dirty="0">
                <a:solidFill>
                  <a:srgbClr val="C00000"/>
                </a:solidFill>
              </a:rPr>
              <a:t> in the name of the only begotten Son of God.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3:17-18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235200" y="-152400"/>
            <a:ext cx="702436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7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590800" y="3429000"/>
            <a:ext cx="0" cy="3429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2590800" y="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3657600" y="3682663"/>
            <a:ext cx="5943601" cy="2286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dirty="0">
                <a:solidFill>
                  <a:srgbClr val="000000"/>
                </a:solidFill>
              </a:rPr>
              <a:t>II Corinthians 7:9-10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</a:rPr>
              <a:t>Acts 16:30-31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</a:rPr>
              <a:t>John 5:24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</a:rPr>
              <a:t>John 3:15-18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52799" y="2514601"/>
            <a:ext cx="464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 u="sng" dirty="0">
                <a:solidFill>
                  <a:srgbClr val="000000"/>
                </a:solidFill>
              </a:rPr>
              <a:t>BELIEVE</a:t>
            </a:r>
            <a:r>
              <a:rPr lang="en-US" sz="32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2800" y="1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 u="sng" dirty="0">
                <a:solidFill>
                  <a:srgbClr val="C00000"/>
                </a:solidFill>
              </a:rPr>
              <a:t>NEW BIRTH</a:t>
            </a:r>
            <a:r>
              <a:rPr lang="en-US" sz="32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733801" y="1066800"/>
            <a:ext cx="5943601" cy="2286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dirty="0">
                <a:solidFill>
                  <a:srgbClr val="000000"/>
                </a:solidFill>
              </a:rPr>
              <a:t>John 3:1-14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0" y="-152400"/>
            <a:ext cx="12191991" cy="69342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(1) There was a man of the Pharisees, named Nicodemus, a ruler of the Jews: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(2) The same came to Jesus by night, and said unto him, Rabbi, we know that thou art a teacher come from God: for no man can do these miracles that thou doest, except God be with him.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 (continued)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-24376" y="-152399"/>
            <a:ext cx="12216376" cy="69342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(3) Jesus answered and said unto him, Verily, verily, I say unto thee, Except a man be born again, he cannot see the kingdom of God.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(4) Nicodemus saith unto him, How can a man be born when he is old? can he enter the second time into his mother's womb, and be born?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 (continued)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0" y="-114300"/>
            <a:ext cx="12191999" cy="6857999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(5) Jesus answered, Verily, verily, I say unto thee, Except a man be born of water and of the Spirit, he cannot enter into the kingdom of God.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(6) That which is born of the flesh is flesh; and that which is born of the Spirit is spirit.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 (continued)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0" y="-152400"/>
            <a:ext cx="12192000" cy="6934199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(7) Marvel not that I said unto thee, Ye must be born again.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(8) The wind </a:t>
            </a:r>
            <a:r>
              <a:rPr lang="en-US" sz="3600" dirty="0" err="1">
                <a:solidFill>
                  <a:srgbClr val="C00000"/>
                </a:solidFill>
              </a:rPr>
              <a:t>bloweth</a:t>
            </a:r>
            <a:r>
              <a:rPr lang="en-US" sz="3600" dirty="0">
                <a:solidFill>
                  <a:srgbClr val="C00000"/>
                </a:solidFill>
              </a:rPr>
              <a:t> where it </a:t>
            </a:r>
            <a:r>
              <a:rPr lang="en-US" sz="3600" dirty="0" err="1">
                <a:solidFill>
                  <a:srgbClr val="C00000"/>
                </a:solidFill>
              </a:rPr>
              <a:t>listeth</a:t>
            </a:r>
            <a:r>
              <a:rPr lang="en-US" sz="3600" dirty="0">
                <a:solidFill>
                  <a:srgbClr val="C00000"/>
                </a:solidFill>
              </a:rPr>
              <a:t>, and thou </a:t>
            </a:r>
            <a:r>
              <a:rPr lang="en-US" sz="3600" dirty="0" err="1">
                <a:solidFill>
                  <a:srgbClr val="C00000"/>
                </a:solidFill>
              </a:rPr>
              <a:t>hearest</a:t>
            </a:r>
            <a:r>
              <a:rPr lang="en-US" sz="3600" dirty="0">
                <a:solidFill>
                  <a:srgbClr val="C00000"/>
                </a:solidFill>
              </a:rPr>
              <a:t> the sound thereof, but canst not tell whence it cometh, and whither it </a:t>
            </a:r>
            <a:r>
              <a:rPr lang="en-US" sz="3600" dirty="0" err="1">
                <a:solidFill>
                  <a:srgbClr val="C00000"/>
                </a:solidFill>
              </a:rPr>
              <a:t>goeth</a:t>
            </a:r>
            <a:r>
              <a:rPr lang="en-US" sz="3600" dirty="0">
                <a:solidFill>
                  <a:srgbClr val="C00000"/>
                </a:solidFill>
              </a:rPr>
              <a:t>: so is every one that is born of the Spirit.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 (continued)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-24385" y="-152402"/>
            <a:ext cx="12216376" cy="7010401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(9) Nicodemus answered and said unto him, How can these things be?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(10) Jesus answered and said unto him, Art thou a master of Israel, and </a:t>
            </a:r>
            <a:r>
              <a:rPr lang="en-US" sz="3600" dirty="0" err="1">
                <a:solidFill>
                  <a:srgbClr val="C00000"/>
                </a:solidFill>
              </a:rPr>
              <a:t>knowest</a:t>
            </a:r>
            <a:r>
              <a:rPr lang="en-US" sz="3600" dirty="0">
                <a:solidFill>
                  <a:srgbClr val="C00000"/>
                </a:solidFill>
              </a:rPr>
              <a:t> not these things?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 (continued)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0" y="-152401"/>
            <a:ext cx="12192000" cy="7010402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(11) Verily, verily, I say unto thee, We speak that we do know, and testify that we have seen; and ye receive not our witness.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(12) If I have told you earthly things, and ye believe not, how shall ye believe, if I tell you of heavenly things?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 (continued)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-24394" y="-152403"/>
            <a:ext cx="12216385" cy="6934199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(13) And no man hath ascended up to heaven, but he that came down from heaven, even the Son of man which is in heaven.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(14) And as Moses lifted up the serpent in the wilderness, even so must the Son of man be lifted up: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235200" y="-152400"/>
            <a:ext cx="702436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7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590800" y="3429000"/>
            <a:ext cx="0" cy="3429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2590800" y="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3657600" y="3682663"/>
            <a:ext cx="5943601" cy="2286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dirty="0">
                <a:solidFill>
                  <a:srgbClr val="000000"/>
                </a:solidFill>
              </a:rPr>
              <a:t>II Corinthians 7:9-10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</a:rPr>
              <a:t>Acts 16:30-31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</a:rPr>
              <a:t>John 5:24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</a:rPr>
              <a:t>John 3:15-18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52799" y="2514601"/>
            <a:ext cx="464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 u="sng" dirty="0">
                <a:solidFill>
                  <a:srgbClr val="000000"/>
                </a:solidFill>
              </a:rPr>
              <a:t>BELIEVE</a:t>
            </a:r>
            <a:r>
              <a:rPr lang="en-US" sz="32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2800" y="1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 u="sng" dirty="0">
                <a:solidFill>
                  <a:srgbClr val="000000"/>
                </a:solidFill>
              </a:rPr>
              <a:t>NEW BIRTH</a:t>
            </a:r>
            <a:r>
              <a:rPr lang="en-US" sz="32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733801" y="1066800"/>
            <a:ext cx="5943601" cy="2286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dirty="0">
                <a:solidFill>
                  <a:srgbClr val="000000"/>
                </a:solidFill>
              </a:rPr>
              <a:t>John 3:1-14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</a:rPr>
              <a:t>I John 5:1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371600" y="15240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0" y="-1"/>
            <a:ext cx="12191994" cy="6857999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Whosoever believeth that Jesus is the Christ is born of God: and every one that </a:t>
            </a:r>
            <a:r>
              <a:rPr lang="en-US" sz="3600" dirty="0" err="1">
                <a:solidFill>
                  <a:srgbClr val="C00000"/>
                </a:solidFill>
              </a:rPr>
              <a:t>loveth</a:t>
            </a:r>
            <a:r>
              <a:rPr lang="en-US" sz="3600" dirty="0">
                <a:solidFill>
                  <a:srgbClr val="C00000"/>
                </a:solidFill>
              </a:rPr>
              <a:t> him that begat </a:t>
            </a:r>
            <a:r>
              <a:rPr lang="en-US" sz="3600" dirty="0" err="1">
                <a:solidFill>
                  <a:srgbClr val="C00000"/>
                </a:solidFill>
              </a:rPr>
              <a:t>loveth</a:t>
            </a:r>
            <a:r>
              <a:rPr lang="en-US" sz="3600" dirty="0">
                <a:solidFill>
                  <a:srgbClr val="C00000"/>
                </a:solidFill>
              </a:rPr>
              <a:t> him also that is begotten of him.</a:t>
            </a: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John 5:1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1"/>
            <a:ext cx="12192000" cy="685799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He that believeth on the Son hath everlasting life: and he that believeth not the Son shall not see life; but the wrath of God </a:t>
            </a:r>
            <a:r>
              <a:rPr lang="en-US" sz="3600" dirty="0" err="1">
                <a:solidFill>
                  <a:srgbClr val="C00000"/>
                </a:solidFill>
              </a:rPr>
              <a:t>abideth</a:t>
            </a:r>
            <a:r>
              <a:rPr lang="en-US" sz="3600" dirty="0">
                <a:solidFill>
                  <a:srgbClr val="C00000"/>
                </a:solidFill>
              </a:rPr>
              <a:t> on him.</a:t>
            </a:r>
          </a:p>
          <a:p>
            <a:r>
              <a:rPr lang="en-US" sz="3600" dirty="0"/>
              <a:t>.</a:t>
            </a: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429072-730D-CC40-AB51-4236F4A8474F}"/>
              </a:ext>
            </a:extLst>
          </p:cNvPr>
          <p:cNvSpPr txBox="1"/>
          <p:nvPr/>
        </p:nvSpPr>
        <p:spPr>
          <a:xfrm>
            <a:off x="4838700" y="-571502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Placeholder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  <p:bldP spid="14" grpId="1" animBg="1"/>
      <p:bldP spid="13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4800600" y="3048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308463" y="2667000"/>
            <a:ext cx="1143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146663" y="2667000"/>
            <a:ext cx="2667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THAT BELIEVETH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27863" y="2667000"/>
            <a:ext cx="32004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ON THE SON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871063" y="2667000"/>
            <a:ext cx="3810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HATH EVERLASTING LIFE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8266611" y="394063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dirty="0">
                <a:solidFill>
                  <a:srgbClr val="000000"/>
                </a:solidFill>
              </a:rPr>
              <a:t>I John 5:13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1999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These things have I written unto you that believe on the name of the Son of God; that ye may know that ye have eternal life, and that ye may believe on the name of the Son of God.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John 5:13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25" grpId="0"/>
      <p:bldP spid="9" grpId="0" animBg="1"/>
      <p:bldP spid="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 bwMode="auto">
          <a:xfrm>
            <a:off x="6871063" y="1828800"/>
            <a:ext cx="0" cy="1828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4800600" y="3048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308463" y="2667000"/>
            <a:ext cx="1143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146663" y="2667000"/>
            <a:ext cx="2667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THAT BELIEVETH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27863" y="2667000"/>
            <a:ext cx="32004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ON THE SON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871063" y="2667000"/>
            <a:ext cx="3810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HATH EVERLASTING LIFE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8266611" y="394063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dirty="0">
                <a:solidFill>
                  <a:srgbClr val="000000"/>
                </a:solidFill>
              </a:rPr>
              <a:t>I John 5:13</a:t>
            </a: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8382000" y="1828800"/>
            <a:ext cx="762000" cy="33528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7467600" y="3886200"/>
            <a:ext cx="2590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GOD’S PART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391400" y="1828800"/>
            <a:ext cx="2743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Romans 8:31-39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(35) Who shall </a:t>
            </a:r>
            <a:r>
              <a:rPr lang="en-US" sz="3600" dirty="0">
                <a:solidFill>
                  <a:srgbClr val="000000"/>
                </a:solidFill>
              </a:rPr>
              <a:t>separate</a:t>
            </a:r>
            <a:r>
              <a:rPr lang="en-US" sz="3600" dirty="0">
                <a:solidFill>
                  <a:srgbClr val="C00000"/>
                </a:solidFill>
              </a:rPr>
              <a:t> us from the love of Christ? shall tribulation, or distress, or persecution, or famine, or nakedness, or peril, or sword?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Romans 8:35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(38) For I am </a:t>
            </a:r>
            <a:r>
              <a:rPr lang="en-US" sz="3600" dirty="0">
                <a:solidFill>
                  <a:srgbClr val="000000"/>
                </a:solidFill>
              </a:rPr>
              <a:t>persuaded</a:t>
            </a:r>
            <a:r>
              <a:rPr lang="en-US" sz="3600" dirty="0">
                <a:solidFill>
                  <a:srgbClr val="C00000"/>
                </a:solidFill>
              </a:rPr>
              <a:t>, that neither death, nor life, nor angels, nor principalities, nor powers, nor things present, nor things to come,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(39) Nor height, nor depth, nor any other creature, shall be able to separate us from the love of God, which is in Christ Jesus our Lord.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Romans 8:38 &amp; 39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 animBg="1"/>
      <p:bldP spid="20" grpId="0"/>
      <p:bldP spid="19" grpId="0"/>
      <p:bldP spid="22" grpId="0" animBg="1"/>
      <p:bldP spid="22" grpId="1" animBg="1"/>
      <p:bldP spid="21" grpId="0" animBg="1"/>
      <p:bldP spid="2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 bwMode="auto">
          <a:xfrm>
            <a:off x="6871063" y="1828800"/>
            <a:ext cx="0" cy="1828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4800600" y="3048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308463" y="2667000"/>
            <a:ext cx="1143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146663" y="2667000"/>
            <a:ext cx="2667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THAT BELIEVETH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27863" y="2667000"/>
            <a:ext cx="32004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ON THE SON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871063" y="2667000"/>
            <a:ext cx="3810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HATH EVERLASTING LIFE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8266611" y="394063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dirty="0">
                <a:solidFill>
                  <a:srgbClr val="000000"/>
                </a:solidFill>
              </a:rPr>
              <a:t>I John 5:13</a:t>
            </a: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8382000" y="1828800"/>
            <a:ext cx="762000" cy="33528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7467600" y="3886200"/>
            <a:ext cx="2590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GOD’S PART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391400" y="1828800"/>
            <a:ext cx="2743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Romans 8:31-39</a:t>
            </a:r>
          </a:p>
        </p:txBody>
      </p:sp>
      <p:sp>
        <p:nvSpPr>
          <p:cNvPr id="12" name="Right Brace 11"/>
          <p:cNvSpPr/>
          <p:nvPr/>
        </p:nvSpPr>
        <p:spPr bwMode="auto">
          <a:xfrm rot="5400000">
            <a:off x="3771900" y="1104900"/>
            <a:ext cx="762000" cy="48006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2971800" y="3886200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YOUR PART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2222863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4750526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16002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John 3:16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Isaiah 1:18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For God so loved the world, that he gave his only begotten Son, that whosoever believeth in him should not perish, but have everlasting life.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3:16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12191999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Come now, and let us reason together, saith the Lord: though your sins be as scarlet, they shall be as white as snow; though they be red like crimson, they shall be as wool.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Isaiah 1:18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 animBg="1"/>
      <p:bldP spid="16" grpId="0"/>
      <p:bldP spid="28" grpId="0" animBg="1"/>
      <p:bldP spid="28" grpId="1" animBg="1"/>
      <p:bldP spid="26" grpId="0" animBg="1"/>
      <p:bldP spid="26" grpId="1" animBg="1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6210</TotalTime>
  <Words>1996</Words>
  <Application>Microsoft Macintosh PowerPoint</Application>
  <PresentationFormat>Widescreen</PresentationFormat>
  <Paragraphs>412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Bible Truths</dc:title>
  <dc:creator>Rick Carter</dc:creator>
  <cp:lastModifiedBy>Joe Baxter</cp:lastModifiedBy>
  <cp:revision>201</cp:revision>
  <dcterms:created xsi:type="dcterms:W3CDTF">2008-06-24T15:10:39Z</dcterms:created>
  <dcterms:modified xsi:type="dcterms:W3CDTF">2021-08-14T12:50:51Z</dcterms:modified>
</cp:coreProperties>
</file>