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4"/>
  </p:notesMasterIdLst>
  <p:sldIdLst>
    <p:sldId id="370" r:id="rId2"/>
    <p:sldId id="373" r:id="rId3"/>
    <p:sldId id="346" r:id="rId4"/>
    <p:sldId id="348" r:id="rId5"/>
    <p:sldId id="350" r:id="rId6"/>
    <p:sldId id="351" r:id="rId7"/>
    <p:sldId id="349" r:id="rId8"/>
    <p:sldId id="347" r:id="rId9"/>
    <p:sldId id="353" r:id="rId10"/>
    <p:sldId id="354" r:id="rId11"/>
    <p:sldId id="352" r:id="rId12"/>
    <p:sldId id="356" r:id="rId13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1F4174-2A2A-4259-A3EF-BFE972FDCEF6}" v="5" dt="2019-01-14T18:53:23.0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9" autoAdjust="0"/>
    <p:restoredTop sz="94697" autoAdjust="0"/>
  </p:normalViewPr>
  <p:slideViewPr>
    <p:cSldViewPr>
      <p:cViewPr varScale="1">
        <p:scale>
          <a:sx n="108" d="100"/>
          <a:sy n="108" d="100"/>
        </p:scale>
        <p:origin x="174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Baxter" userId="080526599a41c8fa" providerId="LiveId" clId="{D102BCBC-6BDA-4586-B744-E44D993A4FE9}"/>
    <pc:docChg chg="modSld">
      <pc:chgData name="Joseph Baxter" userId="080526599a41c8fa" providerId="LiveId" clId="{D102BCBC-6BDA-4586-B744-E44D993A4FE9}" dt="2019-01-14T19:19:31.616" v="18" actId="1035"/>
      <pc:docMkLst>
        <pc:docMk/>
      </pc:docMkLst>
      <pc:sldChg chg="modSp">
        <pc:chgData name="Joseph Baxter" userId="080526599a41c8fa" providerId="LiveId" clId="{D102BCBC-6BDA-4586-B744-E44D993A4FE9}" dt="2019-01-14T19:19:31.616" v="18" actId="1035"/>
        <pc:sldMkLst>
          <pc:docMk/>
          <pc:sldMk cId="0" sldId="356"/>
        </pc:sldMkLst>
        <pc:spChg chg="mod">
          <ac:chgData name="Joseph Baxter" userId="080526599a41c8fa" providerId="LiveId" clId="{D102BCBC-6BDA-4586-B744-E44D993A4FE9}" dt="2019-01-14T19:19:31.616" v="18" actId="1035"/>
          <ac:spMkLst>
            <pc:docMk/>
            <pc:sldMk cId="0" sldId="356"/>
            <ac:spMk id="3" creationId="{00000000-0000-0000-0000-000000000000}"/>
          </ac:spMkLst>
        </pc:spChg>
        <pc:spChg chg="mod">
          <ac:chgData name="Joseph Baxter" userId="080526599a41c8fa" providerId="LiveId" clId="{D102BCBC-6BDA-4586-B744-E44D993A4FE9}" dt="2019-01-14T19:19:31.616" v="18" actId="1035"/>
          <ac:spMkLst>
            <pc:docMk/>
            <pc:sldMk cId="0" sldId="356"/>
            <ac:spMk id="21" creationId="{00000000-0000-0000-0000-000000000000}"/>
          </ac:spMkLst>
        </pc:spChg>
      </pc:sldChg>
    </pc:docChg>
  </pc:docChgLst>
  <pc:docChgLst>
    <pc:chgData name="Joseph Baxter" userId="080526599a41c8fa" providerId="LiveId" clId="{1D1F4174-2A2A-4259-A3EF-BFE972FDCEF6}"/>
    <pc:docChg chg="custSel addSld delSld modSld">
      <pc:chgData name="Joseph Baxter" userId="080526599a41c8fa" providerId="LiveId" clId="{1D1F4174-2A2A-4259-A3EF-BFE972FDCEF6}" dt="2019-01-14T18:53:22.996" v="77"/>
      <pc:docMkLst>
        <pc:docMk/>
      </pc:docMkLst>
      <pc:sldChg chg="del">
        <pc:chgData name="Joseph Baxter" userId="080526599a41c8fa" providerId="LiveId" clId="{1D1F4174-2A2A-4259-A3EF-BFE972FDCEF6}" dt="2019-01-14T18:51:46.131" v="1" actId="2696"/>
        <pc:sldMkLst>
          <pc:docMk/>
          <pc:sldMk cId="0" sldId="355"/>
        </pc:sldMkLst>
      </pc:sldChg>
      <pc:sldChg chg="modSp add">
        <pc:chgData name="Joseph Baxter" userId="080526599a41c8fa" providerId="LiveId" clId="{1D1F4174-2A2A-4259-A3EF-BFE972FDCEF6}" dt="2019-01-14T18:52:41.263" v="70" actId="1035"/>
        <pc:sldMkLst>
          <pc:docMk/>
          <pc:sldMk cId="0" sldId="370"/>
        </pc:sldMkLst>
        <pc:spChg chg="mod">
          <ac:chgData name="Joseph Baxter" userId="080526599a41c8fa" providerId="LiveId" clId="{1D1F4174-2A2A-4259-A3EF-BFE972FDCEF6}" dt="2019-01-14T18:52:41.263" v="70" actId="1035"/>
          <ac:spMkLst>
            <pc:docMk/>
            <pc:sldMk cId="0" sldId="370"/>
            <ac:spMk id="3" creationId="{00000000-0000-0000-0000-000000000000}"/>
          </ac:spMkLst>
        </pc:spChg>
        <pc:spChg chg="mod">
          <ac:chgData name="Joseph Baxter" userId="080526599a41c8fa" providerId="LiveId" clId="{1D1F4174-2A2A-4259-A3EF-BFE972FDCEF6}" dt="2019-01-14T18:52:41.263" v="70" actId="1035"/>
          <ac:spMkLst>
            <pc:docMk/>
            <pc:sldMk cId="0" sldId="370"/>
            <ac:spMk id="4" creationId="{B9B0B33D-ABAC-423B-A616-34EAEB243074}"/>
          </ac:spMkLst>
        </pc:spChg>
      </pc:sldChg>
      <pc:sldChg chg="modSp add modAnim">
        <pc:chgData name="Joseph Baxter" userId="080526599a41c8fa" providerId="LiveId" clId="{1D1F4174-2A2A-4259-A3EF-BFE972FDCEF6}" dt="2019-01-14T18:53:22.996" v="77"/>
        <pc:sldMkLst>
          <pc:docMk/>
          <pc:sldMk cId="3788350017" sldId="373"/>
        </pc:sldMkLst>
        <pc:spChg chg="mod">
          <ac:chgData name="Joseph Baxter" userId="080526599a41c8fa" providerId="LiveId" clId="{1D1F4174-2A2A-4259-A3EF-BFE972FDCEF6}" dt="2019-01-14T18:52:52.388" v="73" actId="1035"/>
          <ac:spMkLst>
            <pc:docMk/>
            <pc:sldMk cId="3788350017" sldId="373"/>
            <ac:spMk id="4" creationId="{DE4CE896-206B-4421-A4A2-30637ECEBB49}"/>
          </ac:spMkLst>
        </pc:spChg>
        <pc:spChg chg="mod">
          <ac:chgData name="Joseph Baxter" userId="080526599a41c8fa" providerId="LiveId" clId="{1D1F4174-2A2A-4259-A3EF-BFE972FDCEF6}" dt="2019-01-14T18:52:52.388" v="73" actId="1035"/>
          <ac:spMkLst>
            <pc:docMk/>
            <pc:sldMk cId="3788350017" sldId="373"/>
            <ac:spMk id="5" creationId="{A32AAF33-859C-47FC-8AAC-A7281F32493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DED597-FF72-477E-BD05-DB3B71AEB964}" type="datetimeFigureOut">
              <a:rPr lang="en-US" smtClean="0"/>
              <a:pPr/>
              <a:t>8/14/21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C17EA-982B-48B5-BEF5-231BDB704C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553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2532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A43B71E-5F56-48D1-9116-9F2F4B4B5AB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build="p">
        <p:tmplLst>
          <p:tmpl lvl="1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5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253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253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7ED7AD-85B0-480A-AEEE-76971F7E6D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39157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FC8E51-E975-48C8-9A04-0693167172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65284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1C99C6-1133-4FB5-9B5E-2E2D716386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41051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114B2-C58E-4940-BFFC-2197BAFDAC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76046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F4F2B-B476-4BE2-BBBC-E7FE952B85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64956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B6AC5F-D90D-4F85-A88B-6A2D17E913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40371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957367-E265-4488-96BE-FEA84E50C3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21988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AC6BDB-3B39-4E57-AAC6-9A74684D3A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13513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1AD07F-C9D6-4D53-A296-01921AE42D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31157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8D52D9-1822-47F6-A033-05EC8AA3CB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33512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252B5FCF-CEB5-405C-A9D9-C134CB4F9A5A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4635520"/>
            <a:ext cx="838200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Basic Bible Truths</a:t>
            </a:r>
            <a:endParaRPr lang="en-US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9B0B33D-ABAC-423B-A616-34EAEB243074}"/>
              </a:ext>
            </a:extLst>
          </p:cNvPr>
          <p:cNvSpPr/>
          <p:nvPr/>
        </p:nvSpPr>
        <p:spPr>
          <a:xfrm>
            <a:off x="381000" y="1219200"/>
            <a:ext cx="8382000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Lesson 5: </a:t>
            </a:r>
          </a:p>
          <a:p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Elements of Fellowship and Faithfulness with God</a:t>
            </a: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>
            <a:off x="228600" y="2590800"/>
            <a:ext cx="21336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Love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838200" y="3200400"/>
            <a:ext cx="75438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17"/>
          <p:cNvSpPr/>
          <p:nvPr/>
        </p:nvSpPr>
        <p:spPr bwMode="auto">
          <a:xfrm>
            <a:off x="1676400" y="2590800"/>
            <a:ext cx="27432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Baptism</a:t>
            </a: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12954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29718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>
            <a:off x="45720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>
            <a:off x="61722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>
            <a:off x="79248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Rectangle 26"/>
          <p:cNvSpPr/>
          <p:nvPr/>
        </p:nvSpPr>
        <p:spPr bwMode="auto">
          <a:xfrm>
            <a:off x="609600" y="3733800"/>
            <a:ext cx="2133600" cy="1600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I Pet. 4:8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II Cor. 5:14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I Cor. 13:1-3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I Cor. 10:31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362200" y="3733800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Acts 2:41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Acts 16:33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And he took them the same hour of the night, and washed their stripes; and was baptized, he and all his, straightway.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Acts 16:33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Then they that gladly received his word were baptized: and the same day there were added unto them about three thousand souls.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Acts 2:41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5" grpId="0" animBg="1"/>
      <p:bldP spid="15" grpId="1" animBg="1"/>
      <p:bldP spid="16" grpId="0" animBg="1"/>
      <p:bldP spid="16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4216400" y="782122"/>
            <a:ext cx="702436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Wingdings" pitchFamily="2" charset="2"/>
              </a:rPr>
              <a:t>U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3581400" y="-152400"/>
            <a:ext cx="1981200" cy="1066800"/>
          </a:xfrm>
          <a:prstGeom prst="rect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4572000" y="2819400"/>
            <a:ext cx="0" cy="403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/>
          <p:cNvSpPr txBox="1"/>
          <p:nvPr/>
        </p:nvSpPr>
        <p:spPr>
          <a:xfrm>
            <a:off x="304800" y="2286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14:11-12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2:2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John 17:17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19800" y="228600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Construction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Prophecies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Bible Claims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Peter 1:21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Timothy 3:16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 Corinthians 2:9-10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2400" y="1907862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“</a:t>
            </a:r>
            <a:r>
              <a:rPr lang="en-US" sz="2400" u="sng" dirty="0">
                <a:solidFill>
                  <a:srgbClr val="000000"/>
                </a:solidFill>
              </a:rPr>
              <a:t>NO Relationship</a:t>
            </a:r>
            <a:r>
              <a:rPr lang="en-US" sz="2400" dirty="0">
                <a:solidFill>
                  <a:srgbClr val="000000"/>
                </a:solidFill>
              </a:rPr>
              <a:t>”	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943600" y="1896195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“</a:t>
            </a:r>
            <a:r>
              <a:rPr lang="en-US" sz="2400" u="sng" dirty="0">
                <a:solidFill>
                  <a:srgbClr val="000000"/>
                </a:solidFill>
              </a:rPr>
              <a:t>Relationship</a:t>
            </a:r>
            <a:r>
              <a:rPr lang="en-US" sz="2400" dirty="0">
                <a:solidFill>
                  <a:srgbClr val="000000"/>
                </a:solidFill>
              </a:rPr>
              <a:t>”	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GOD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81400" y="5450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I Samuel 16:7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4800" y="2286000"/>
            <a:ext cx="2438400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Lost – Luke 19:10</a:t>
            </a:r>
            <a:r>
              <a:rPr lang="en-US" sz="1200" i="1" dirty="0">
                <a:solidFill>
                  <a:srgbClr val="000000"/>
                </a:solidFill>
              </a:rPr>
              <a:t> 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Condemned – John 3:18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 err="1">
                <a:solidFill>
                  <a:srgbClr val="000000"/>
                </a:solidFill>
              </a:rPr>
              <a:t>Unforgiven</a:t>
            </a:r>
            <a:r>
              <a:rPr lang="en-US" sz="1200" dirty="0">
                <a:solidFill>
                  <a:srgbClr val="000000"/>
                </a:solidFill>
              </a:rPr>
              <a:t> – Acts 13: 38-39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Unrighteous – Romans 1:18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Dead in Trespasses &amp; Sins – Eph. 2:1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Eternity in the Lake of Fire – Revelation 20:14-15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477000" y="2273630"/>
            <a:ext cx="2362200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Saved – Eph. 2:8-9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Justified – Romans 5:1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Forgiven – Eph. 1:7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Righteous – Romans 3:2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Eternal Life in Christ Jesus – John 5:24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Eternity with God – John 14:1-3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200400" y="2514600"/>
            <a:ext cx="1371600" cy="3581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Gen. 3:21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Gen. 22:1-4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Exodus 12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Isa. 53:7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Heb. 9:12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Heb. 10:1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Gal. 3:24-26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John 1:29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Acts 8:32-35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I Pet. 3:18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I Pet. 2:24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Rom. 5:6-8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Heb. 10:10-14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baseline="0" dirty="0">
                <a:solidFill>
                  <a:srgbClr val="000000"/>
                </a:solidFill>
              </a:rPr>
              <a:t> John 19:30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3400" y="152400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0000"/>
                </a:solidFill>
              </a:rPr>
              <a:t>GOSPEL</a:t>
            </a:r>
            <a:r>
              <a:rPr lang="en-US" dirty="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133600" y="445532"/>
            <a:ext cx="2133600" cy="3581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Rom. 1:16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I. Cor. 15:1-4</a:t>
            </a:r>
          </a:p>
          <a:p>
            <a:pPr marL="6350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eriod"/>
              <a:tabLst/>
            </a:pPr>
            <a:r>
              <a:rPr lang="en-US" sz="1200" dirty="0">
                <a:solidFill>
                  <a:srgbClr val="000000"/>
                </a:solidFill>
              </a:rPr>
              <a:t>Death</a:t>
            </a:r>
          </a:p>
          <a:p>
            <a:pPr marL="6350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eriod"/>
              <a:tabLst/>
            </a:pPr>
            <a:r>
              <a:rPr lang="en-US" sz="1200" dirty="0">
                <a:solidFill>
                  <a:srgbClr val="000000"/>
                </a:solidFill>
              </a:rPr>
              <a:t>Burial </a:t>
            </a:r>
          </a:p>
          <a:p>
            <a:pPr marL="6350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eriod"/>
              <a:tabLst/>
            </a:pPr>
            <a:r>
              <a:rPr lang="en-US" sz="1200" dirty="0">
                <a:solidFill>
                  <a:srgbClr val="000000"/>
                </a:solidFill>
              </a:rPr>
              <a:t>Resurrection</a:t>
            </a:r>
          </a:p>
          <a:p>
            <a:pPr marR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Hebrews 6:6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4572000" y="914400"/>
            <a:ext cx="0" cy="533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495800"/>
            <a:ext cx="248489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Bent Arrow 18"/>
          <p:cNvSpPr/>
          <p:nvPr/>
        </p:nvSpPr>
        <p:spPr bwMode="auto">
          <a:xfrm>
            <a:off x="3352800" y="1828800"/>
            <a:ext cx="457200" cy="609600"/>
          </a:xfrm>
          <a:prstGeom prst="bentArrow">
            <a:avLst/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normalizeH="0" baseline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876800" y="2438400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II Cor. 7:19-10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Acts 16:30-31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John 5:24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John 3:15-18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267200" y="2145268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0000"/>
                </a:solidFill>
              </a:rPr>
              <a:t>BELIEVE</a:t>
            </a:r>
            <a:r>
              <a:rPr lang="en-US" dirty="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419600" y="9144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0000"/>
                </a:solidFill>
              </a:rPr>
              <a:t>NEW BIRTH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876800" y="1219200"/>
            <a:ext cx="2133600" cy="3581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John 3:1-14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I John 5:1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918360" y="1769852"/>
            <a:ext cx="1330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John 3:36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248400" y="4191000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</a:rPr>
              <a:t>Fellowship – I John 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334000" y="15240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BIRTH	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724400" y="4202668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CONDUCT	</a:t>
            </a:r>
          </a:p>
        </p:txBody>
      </p:sp>
      <p:sp>
        <p:nvSpPr>
          <p:cNvPr id="33" name="Bent Arrow 32"/>
          <p:cNvSpPr/>
          <p:nvPr/>
        </p:nvSpPr>
        <p:spPr bwMode="auto">
          <a:xfrm rot="5400000">
            <a:off x="6819900" y="1550432"/>
            <a:ext cx="304800" cy="533400"/>
          </a:xfrm>
          <a:prstGeom prst="bentArrow">
            <a:avLst/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normalizeH="0" baseline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4876800" y="4876800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John 10:10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Col. 2:6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477000" y="4508863"/>
            <a:ext cx="23622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SIN:  Isa. 59:1-2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DISCIPLINE:  Heb. 12:5-11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CONFESSION:  I John 1:9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08426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	Heb. 4:14-16</a:t>
            </a:r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4572000" y="5638800"/>
            <a:ext cx="41148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Straight Connector 39"/>
          <p:cNvCxnSpPr/>
          <p:nvPr/>
        </p:nvCxnSpPr>
        <p:spPr bwMode="auto">
          <a:xfrm>
            <a:off x="4953000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Rectangle 46"/>
          <p:cNvSpPr/>
          <p:nvPr/>
        </p:nvSpPr>
        <p:spPr bwMode="auto">
          <a:xfrm>
            <a:off x="4711337" y="5373189"/>
            <a:ext cx="7620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C00000"/>
                </a:solidFill>
              </a:rPr>
              <a:t>Love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4648200" y="5828271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800" dirty="0">
                <a:solidFill>
                  <a:srgbClr val="000000"/>
                </a:solidFill>
              </a:rPr>
              <a:t>I Pet. 4:8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800" dirty="0">
                <a:solidFill>
                  <a:srgbClr val="000000"/>
                </a:solidFill>
              </a:rPr>
              <a:t>II Cor. 5:14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800" dirty="0">
                <a:solidFill>
                  <a:srgbClr val="000000"/>
                </a:solidFill>
              </a:rPr>
              <a:t>I Cor. 13:1-3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800" dirty="0">
                <a:solidFill>
                  <a:srgbClr val="000000"/>
                </a:solidFill>
              </a:rPr>
              <a:t>I Cor. 10:31</a:t>
            </a:r>
          </a:p>
        </p:txBody>
      </p:sp>
      <p:sp>
        <p:nvSpPr>
          <p:cNvPr id="49" name="Right Arrow 48"/>
          <p:cNvSpPr/>
          <p:nvPr/>
        </p:nvSpPr>
        <p:spPr bwMode="auto">
          <a:xfrm>
            <a:off x="6013002" y="4319607"/>
            <a:ext cx="304800" cy="152400"/>
          </a:xfrm>
          <a:prstGeom prst="rightArrow">
            <a:avLst/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5371071" y="5373129"/>
            <a:ext cx="762000" cy="304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C00000"/>
                </a:solidFill>
              </a:rPr>
              <a:t>Baptism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5410200" y="5828271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800" dirty="0">
                <a:solidFill>
                  <a:srgbClr val="000000"/>
                </a:solidFill>
              </a:rPr>
              <a:t>Acts 2:41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800" dirty="0">
                <a:solidFill>
                  <a:srgbClr val="000000"/>
                </a:solidFill>
              </a:rPr>
              <a:t>Acts 16:33</a:t>
            </a:r>
          </a:p>
        </p:txBody>
      </p:sp>
      <p:cxnSp>
        <p:nvCxnSpPr>
          <p:cNvPr id="54" name="Straight Connector 53"/>
          <p:cNvCxnSpPr/>
          <p:nvPr/>
        </p:nvCxnSpPr>
        <p:spPr bwMode="auto">
          <a:xfrm>
            <a:off x="5715000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Straight Connector 54"/>
          <p:cNvCxnSpPr/>
          <p:nvPr/>
        </p:nvCxnSpPr>
        <p:spPr bwMode="auto">
          <a:xfrm>
            <a:off x="6705600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Straight Connector 55"/>
          <p:cNvCxnSpPr/>
          <p:nvPr/>
        </p:nvCxnSpPr>
        <p:spPr bwMode="auto">
          <a:xfrm>
            <a:off x="7696200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Straight Connector 56"/>
          <p:cNvCxnSpPr/>
          <p:nvPr/>
        </p:nvCxnSpPr>
        <p:spPr bwMode="auto">
          <a:xfrm>
            <a:off x="8610600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381000" y="2403396"/>
            <a:ext cx="8382000" cy="31393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b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Worshiping </a:t>
            </a:r>
            <a:r>
              <a:rPr lang="en-US" sz="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and Serving God in One of His Churches</a:t>
            </a:r>
          </a:p>
        </p:txBody>
      </p:sp>
      <p:sp>
        <p:nvSpPr>
          <p:cNvPr id="3" name="Rectangle 2"/>
          <p:cNvSpPr/>
          <p:nvPr/>
        </p:nvSpPr>
        <p:spPr>
          <a:xfrm>
            <a:off x="381000" y="1295400"/>
            <a:ext cx="83820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Last Lesson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E4CE896-206B-4421-A4A2-30637ECEBB49}"/>
              </a:ext>
            </a:extLst>
          </p:cNvPr>
          <p:cNvSpPr txBox="1"/>
          <p:nvPr/>
        </p:nvSpPr>
        <p:spPr>
          <a:xfrm>
            <a:off x="0" y="129540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0000"/>
                </a:solidFill>
              </a:rPr>
              <a:t>Lesson Plan and Agenda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2AAF33-859C-47FC-8AAC-A7281F32493A}"/>
              </a:ext>
            </a:extLst>
          </p:cNvPr>
          <p:cNvSpPr txBox="1"/>
          <p:nvPr/>
        </p:nvSpPr>
        <p:spPr>
          <a:xfrm>
            <a:off x="685800" y="2003286"/>
            <a:ext cx="8229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Looking at the World through the Eyes of God</a:t>
            </a: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The Hopelessness of a Wrong Relationship with God</a:t>
            </a: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What God has Done for the Lost World</a:t>
            </a: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How to Appropriate What God has Done</a:t>
            </a: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Elements of Fellowship and Fruitfulness with God</a:t>
            </a:r>
          </a:p>
          <a:p>
            <a:pPr marL="742950" indent="-742950" algn="l">
              <a:lnSpc>
                <a:spcPct val="150000"/>
              </a:lnSpc>
              <a:buFont typeface="+mj-lt"/>
              <a:buAutoNum type="arabicPeriod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Worshiping and Serving God in One of His Churches</a:t>
            </a:r>
          </a:p>
          <a:p>
            <a:pPr marL="742950" indent="-742950" algn="l">
              <a:buFont typeface="+mj-lt"/>
              <a:buAutoNum type="arabicPeriod"/>
            </a:pPr>
            <a:endParaRPr lang="en-US" sz="24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8835001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4216400" y="782122"/>
            <a:ext cx="702436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Wingdings" pitchFamily="2" charset="2"/>
              </a:rPr>
              <a:t>U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3581400" y="-152400"/>
            <a:ext cx="1981200" cy="1066800"/>
          </a:xfrm>
          <a:prstGeom prst="rect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4572000" y="2819400"/>
            <a:ext cx="0" cy="403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/>
          <p:cNvSpPr txBox="1"/>
          <p:nvPr/>
        </p:nvSpPr>
        <p:spPr>
          <a:xfrm>
            <a:off x="304800" y="2286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14:11-12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2:2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John 17:17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19800" y="228600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Construction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Prophecies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Bible Claims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Peter 1:21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Timothy 3:16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 Corinthians 2:9-10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2400" y="1907862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“</a:t>
            </a:r>
            <a:r>
              <a:rPr lang="en-US" sz="2400" u="sng" dirty="0">
                <a:solidFill>
                  <a:srgbClr val="000000"/>
                </a:solidFill>
              </a:rPr>
              <a:t>NO Relationship</a:t>
            </a:r>
            <a:r>
              <a:rPr lang="en-US" sz="2400" dirty="0">
                <a:solidFill>
                  <a:srgbClr val="000000"/>
                </a:solidFill>
              </a:rPr>
              <a:t>”	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943600" y="1896195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“</a:t>
            </a:r>
            <a:r>
              <a:rPr lang="en-US" sz="2400" u="sng" dirty="0">
                <a:solidFill>
                  <a:srgbClr val="000000"/>
                </a:solidFill>
              </a:rPr>
              <a:t>Relationship</a:t>
            </a:r>
            <a:r>
              <a:rPr lang="en-US" sz="2400" dirty="0">
                <a:solidFill>
                  <a:srgbClr val="000000"/>
                </a:solidFill>
              </a:rPr>
              <a:t>”	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GOD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81400" y="5450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I Samuel 16:7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4800" y="2286000"/>
            <a:ext cx="2438400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Lost – Luke 19:10</a:t>
            </a:r>
            <a:r>
              <a:rPr lang="en-US" sz="1200" i="1" dirty="0">
                <a:solidFill>
                  <a:srgbClr val="000000"/>
                </a:solidFill>
              </a:rPr>
              <a:t> 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Condemned – John 3:18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 err="1">
                <a:solidFill>
                  <a:srgbClr val="000000"/>
                </a:solidFill>
              </a:rPr>
              <a:t>Unforgiven</a:t>
            </a:r>
            <a:r>
              <a:rPr lang="en-US" sz="1200" dirty="0">
                <a:solidFill>
                  <a:srgbClr val="000000"/>
                </a:solidFill>
              </a:rPr>
              <a:t> – Acts 13: 38-39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Unrighteous – Romans 1:18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Dead in Trespasses &amp; Sins – Eph. 2:1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Eternity in the Lake of Fire – Revelation 20:14-15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477000" y="2273630"/>
            <a:ext cx="2362200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Saved – Eph. 2:8-9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Justified – Romans 5:1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Forgiven – Eph. 1:7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Righteous – Romans 3:2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Eternal Life in Christ Jesus – John 5:24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Eternity with God – John 14:1-3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200400" y="2514600"/>
            <a:ext cx="1371600" cy="3581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Gen. 3:21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Gen. 22:1-4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Exodus 12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Isa. 53:7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Heb. 9:12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Heb. 10:1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Gal. 3:24-26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John 1:29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Acts 8:32-35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I Pet. 3:18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I Pet. 2:24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Rom. 5:6-8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Heb. 10:10-14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baseline="0" dirty="0">
                <a:solidFill>
                  <a:srgbClr val="000000"/>
                </a:solidFill>
              </a:rPr>
              <a:t> John 19:30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3400" y="152400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0000"/>
                </a:solidFill>
              </a:rPr>
              <a:t>GOSPEL</a:t>
            </a:r>
            <a:r>
              <a:rPr lang="en-US" dirty="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133600" y="445532"/>
            <a:ext cx="2133600" cy="3581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Rom. 1:16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I. Cor. 15:1-4</a:t>
            </a:r>
          </a:p>
          <a:p>
            <a:pPr marL="6350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eriod"/>
              <a:tabLst/>
            </a:pPr>
            <a:r>
              <a:rPr lang="en-US" sz="1200" dirty="0">
                <a:solidFill>
                  <a:srgbClr val="000000"/>
                </a:solidFill>
              </a:rPr>
              <a:t>Death</a:t>
            </a:r>
          </a:p>
          <a:p>
            <a:pPr marL="6350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eriod"/>
              <a:tabLst/>
            </a:pPr>
            <a:r>
              <a:rPr lang="en-US" sz="1200" dirty="0">
                <a:solidFill>
                  <a:srgbClr val="000000"/>
                </a:solidFill>
              </a:rPr>
              <a:t>Burial </a:t>
            </a:r>
          </a:p>
          <a:p>
            <a:pPr marL="6350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eriod"/>
              <a:tabLst/>
            </a:pPr>
            <a:r>
              <a:rPr lang="en-US" sz="1200" dirty="0">
                <a:solidFill>
                  <a:srgbClr val="000000"/>
                </a:solidFill>
              </a:rPr>
              <a:t>Resurrection</a:t>
            </a:r>
          </a:p>
          <a:p>
            <a:pPr marR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Hebrews 6:6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4572000" y="914400"/>
            <a:ext cx="0" cy="533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495800"/>
            <a:ext cx="248489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Bent Arrow 18"/>
          <p:cNvSpPr/>
          <p:nvPr/>
        </p:nvSpPr>
        <p:spPr bwMode="auto">
          <a:xfrm>
            <a:off x="3352800" y="1828800"/>
            <a:ext cx="457200" cy="609600"/>
          </a:xfrm>
          <a:prstGeom prst="bentArrow">
            <a:avLst/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normalizeH="0" baseline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876800" y="2438400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II Cor. 7:19-10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Acts 16:30-31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John 5:24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John 3:15-18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267200" y="2145268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0000"/>
                </a:solidFill>
              </a:rPr>
              <a:t>BELIEVE</a:t>
            </a:r>
            <a:r>
              <a:rPr lang="en-US" dirty="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419600" y="9144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0000"/>
                </a:solidFill>
              </a:rPr>
              <a:t>NEW BIRTH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876800" y="1219200"/>
            <a:ext cx="2133600" cy="3581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John 3:1-14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I John 5:1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918360" y="1769852"/>
            <a:ext cx="1330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John 3:36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248400" y="4191000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</a:rPr>
              <a:t>Fellowship – I John 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334000" y="15240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BIRTH	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724400" y="4202668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CONDUCT	</a:t>
            </a:r>
          </a:p>
        </p:txBody>
      </p:sp>
      <p:sp>
        <p:nvSpPr>
          <p:cNvPr id="33" name="Bent Arrow 32"/>
          <p:cNvSpPr/>
          <p:nvPr/>
        </p:nvSpPr>
        <p:spPr bwMode="auto">
          <a:xfrm rot="5400000">
            <a:off x="6819900" y="1550432"/>
            <a:ext cx="304800" cy="533400"/>
          </a:xfrm>
          <a:prstGeom prst="bentArrow">
            <a:avLst/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normalizeH="0" baseline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49" name="Right Arrow 48"/>
          <p:cNvSpPr/>
          <p:nvPr/>
        </p:nvSpPr>
        <p:spPr bwMode="auto">
          <a:xfrm>
            <a:off x="6013002" y="4319607"/>
            <a:ext cx="304800" cy="152400"/>
          </a:xfrm>
          <a:prstGeom prst="rightArrow">
            <a:avLst/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600" u="sng" dirty="0">
                <a:solidFill>
                  <a:srgbClr val="000000"/>
                </a:solidFill>
              </a:rPr>
              <a:t>Fellowship</a:t>
            </a:r>
          </a:p>
          <a:p>
            <a:pPr algn="l"/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That which we have seen and heard declare we unto you, that ye also may have fellowship with us: and truly our fellowship is with the Father, and with his Son Jesus Christ.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I John 1:3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0" grpId="0"/>
      <p:bldP spid="31" grpId="0"/>
      <p:bldP spid="33" grpId="0" animBg="1"/>
      <p:bldP spid="49" grpId="0" animBg="1"/>
      <p:bldP spid="32" grpId="0" animBg="1"/>
      <p:bldP spid="3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>
            <a:off x="762000" y="1219200"/>
            <a:ext cx="76200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600" b="1" u="sng" dirty="0">
                <a:solidFill>
                  <a:srgbClr val="000000"/>
                </a:solidFill>
              </a:rPr>
              <a:t>Fellowship – I John 1 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2057400" y="1828800"/>
            <a:ext cx="6248400" cy="2362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200" dirty="0">
                <a:solidFill>
                  <a:srgbClr val="000000"/>
                </a:solidFill>
              </a:rPr>
              <a:t>SIN:  Isaiah 59:1-2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(1) Behold, the Lord's hand is not shortened, that it cannot save; neither his ear heavy, that it cannot hear: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(2) But your iniquities have separated between you and your God, and your sins have hid his face from you, that he will not hear. 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Isaiah 59:1-2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>
            <a:off x="762000" y="1219200"/>
            <a:ext cx="76200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600" b="1" u="sng" dirty="0">
                <a:solidFill>
                  <a:srgbClr val="000000"/>
                </a:solidFill>
              </a:rPr>
              <a:t>Fellowship – I John 1 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2057400" y="1828800"/>
            <a:ext cx="6248400" cy="2362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200" dirty="0">
                <a:solidFill>
                  <a:srgbClr val="000000"/>
                </a:solidFill>
              </a:rPr>
              <a:t>SIN:  Isaiah 59:1-2</a:t>
            </a:r>
          </a:p>
          <a:p>
            <a:pPr algn="l"/>
            <a:r>
              <a:rPr lang="en-US" sz="3200" dirty="0">
                <a:solidFill>
                  <a:srgbClr val="000000"/>
                </a:solidFill>
              </a:rPr>
              <a:t>DISCIPLINE:  Hebrews 12:5-11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endParaRPr lang="en-US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(5) And ye have forgotten the exhortation which </a:t>
            </a:r>
            <a:r>
              <a:rPr lang="en-US" sz="3600" dirty="0" err="1">
                <a:solidFill>
                  <a:srgbClr val="C00000"/>
                </a:solidFill>
              </a:rPr>
              <a:t>speaketh</a:t>
            </a:r>
            <a:r>
              <a:rPr lang="en-US" sz="3600" dirty="0">
                <a:solidFill>
                  <a:srgbClr val="C00000"/>
                </a:solidFill>
              </a:rPr>
              <a:t> unto you as unto children, My son, despise not thou the chastening of the Lord, nor faint when thou art rebuked of him: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(6) For whom the Lord </a:t>
            </a:r>
            <a:r>
              <a:rPr lang="en-US" sz="3600" dirty="0" err="1">
                <a:solidFill>
                  <a:srgbClr val="C00000"/>
                </a:solidFill>
              </a:rPr>
              <a:t>loveth</a:t>
            </a:r>
            <a:r>
              <a:rPr lang="en-US" sz="3600" dirty="0">
                <a:solidFill>
                  <a:srgbClr val="C00000"/>
                </a:solidFill>
              </a:rPr>
              <a:t> he </a:t>
            </a:r>
            <a:r>
              <a:rPr lang="en-US" sz="3600" dirty="0" err="1">
                <a:solidFill>
                  <a:srgbClr val="C00000"/>
                </a:solidFill>
              </a:rPr>
              <a:t>chasteneth</a:t>
            </a:r>
            <a:r>
              <a:rPr lang="en-US" sz="3600" dirty="0">
                <a:solidFill>
                  <a:srgbClr val="C00000"/>
                </a:solidFill>
              </a:rPr>
              <a:t>, and </a:t>
            </a:r>
            <a:r>
              <a:rPr lang="en-US" sz="3600" dirty="0" err="1">
                <a:solidFill>
                  <a:srgbClr val="C00000"/>
                </a:solidFill>
              </a:rPr>
              <a:t>scourgeth</a:t>
            </a:r>
            <a:r>
              <a:rPr lang="en-US" sz="3600" dirty="0">
                <a:solidFill>
                  <a:srgbClr val="C00000"/>
                </a:solidFill>
              </a:rPr>
              <a:t> every son whom he receiveth. 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Hebrews 12:5-11 (continued)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(7) If ye endure chastening, God </a:t>
            </a:r>
            <a:r>
              <a:rPr lang="en-US" sz="3600" dirty="0" err="1">
                <a:solidFill>
                  <a:srgbClr val="C00000"/>
                </a:solidFill>
              </a:rPr>
              <a:t>dealeth</a:t>
            </a:r>
            <a:r>
              <a:rPr lang="en-US" sz="3600" dirty="0">
                <a:solidFill>
                  <a:srgbClr val="C00000"/>
                </a:solidFill>
              </a:rPr>
              <a:t> with you as with sons; for what son is he whom the father </a:t>
            </a:r>
            <a:r>
              <a:rPr lang="en-US" sz="3600" dirty="0" err="1">
                <a:solidFill>
                  <a:srgbClr val="C00000"/>
                </a:solidFill>
              </a:rPr>
              <a:t>chasteneth</a:t>
            </a:r>
            <a:r>
              <a:rPr lang="en-US" sz="3600" dirty="0">
                <a:solidFill>
                  <a:srgbClr val="C00000"/>
                </a:solidFill>
              </a:rPr>
              <a:t> not?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(8) But if ye be without chastisement, whereof all are partakers, then are ye bastards, and not sons.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Hebrews 12:5-11 (continued)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endParaRPr lang="en-US" sz="14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(9) Furthermore we have had fathers of our flesh which corrected us, and we gave them reverence: shall we not much rather be in subjection unto the Father of spirits, and live?</a:t>
            </a:r>
          </a:p>
          <a:p>
            <a:endParaRPr lang="en-US" sz="14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(10) For they verily for a few days chastened us after their own pleasure; but he for our profit, that we might be partakers of his holiness.</a:t>
            </a:r>
          </a:p>
          <a:p>
            <a:endParaRPr lang="en-US" sz="14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Hebrews 12:5-11 (continued)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(11) Now no chastening for the present seemeth to be joyous, but grievous: nevertheless afterward it </a:t>
            </a:r>
            <a:r>
              <a:rPr lang="en-US" sz="3600" dirty="0" err="1">
                <a:solidFill>
                  <a:srgbClr val="C00000"/>
                </a:solidFill>
              </a:rPr>
              <a:t>yieldeth</a:t>
            </a:r>
            <a:r>
              <a:rPr lang="en-US" sz="3600" dirty="0">
                <a:solidFill>
                  <a:srgbClr val="C00000"/>
                </a:solidFill>
              </a:rPr>
              <a:t> the peaceable fruit of righteousness unto them which are exercised thereby.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Hebrews 12:5-11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>
            <a:off x="762000" y="1219200"/>
            <a:ext cx="76200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600" b="1" u="sng" dirty="0">
                <a:solidFill>
                  <a:srgbClr val="000000"/>
                </a:solidFill>
              </a:rPr>
              <a:t>Fellowship – I John 1 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2057400" y="1828800"/>
            <a:ext cx="6248400" cy="2362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200" dirty="0">
                <a:solidFill>
                  <a:srgbClr val="000000"/>
                </a:solidFill>
              </a:rPr>
              <a:t>SIN:  Isaiah 59:1-2</a:t>
            </a:r>
          </a:p>
          <a:p>
            <a:pPr algn="l"/>
            <a:r>
              <a:rPr lang="en-US" sz="3200" dirty="0">
                <a:solidFill>
                  <a:srgbClr val="000000"/>
                </a:solidFill>
              </a:rPr>
              <a:t>DISCIPLINE:  Hebrews 12:5-11</a:t>
            </a:r>
          </a:p>
          <a:p>
            <a:pPr algn="l"/>
            <a:r>
              <a:rPr lang="en-US" sz="3200" dirty="0">
                <a:solidFill>
                  <a:srgbClr val="000000"/>
                </a:solidFill>
              </a:rPr>
              <a:t>CONFESSION:  I John 1:9</a:t>
            </a:r>
          </a:p>
          <a:p>
            <a:pPr algn="l">
              <a:tabLst>
                <a:tab pos="2805113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	Hebrews 4:14-16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If we confess our sins, he is faithful and just to forgive us our sins, and to cleanse us from all unrighteousness.</a:t>
            </a:r>
          </a:p>
          <a:p>
            <a:pPr algn="r"/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I John 1:9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(14) Seeing then that we have a great high priest, that is passed into the heavens, Jesus the Son of God, let us hold fast our profession.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(15) For we have not an high priest which cannot be touched with the feeling of our infirmities; but was in all points tempted like as we are, yet without sin.</a:t>
            </a:r>
          </a:p>
          <a:p>
            <a:pPr algn="r"/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Hebrews 14:14-16 (continued)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endParaRPr lang="en-US" sz="3600" dirty="0">
              <a:solidFill>
                <a:srgbClr val="C00000"/>
              </a:solidFill>
            </a:endParaRP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(16) Let us therefore come boldly unto the throne of grace, that we may obtain mercy, and find grace to help in time of need.</a:t>
            </a:r>
          </a:p>
          <a:p>
            <a:pPr algn="r"/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Hebrews 14:14-16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>
            <a:off x="762000" y="1219200"/>
            <a:ext cx="76200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3600" b="1" u="sng" dirty="0">
                <a:solidFill>
                  <a:srgbClr val="000000"/>
                </a:solidFill>
              </a:rPr>
              <a:t>Fellowship – I John 1 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2057400" y="1828800"/>
            <a:ext cx="6248400" cy="2362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200" dirty="0">
                <a:solidFill>
                  <a:srgbClr val="000000"/>
                </a:solidFill>
              </a:rPr>
              <a:t>SIN:  Isaiah 59:1-2</a:t>
            </a:r>
          </a:p>
          <a:p>
            <a:pPr algn="l"/>
            <a:r>
              <a:rPr lang="en-US" sz="3200" dirty="0">
                <a:solidFill>
                  <a:srgbClr val="000000"/>
                </a:solidFill>
              </a:rPr>
              <a:t>DISCIPLINE:  Hebrews 12:5-11</a:t>
            </a:r>
          </a:p>
          <a:p>
            <a:pPr algn="l"/>
            <a:r>
              <a:rPr lang="en-US" sz="3200" dirty="0">
                <a:solidFill>
                  <a:srgbClr val="000000"/>
                </a:solidFill>
              </a:rPr>
              <a:t>CONFESSION:  I John 1:9</a:t>
            </a:r>
          </a:p>
          <a:p>
            <a:pPr algn="l">
              <a:tabLst>
                <a:tab pos="2805113" algn="l"/>
              </a:tabLst>
            </a:pPr>
            <a:r>
              <a:rPr lang="en-US" sz="3200" dirty="0">
                <a:solidFill>
                  <a:srgbClr val="000000"/>
                </a:solidFill>
              </a:rPr>
              <a:t>	Hebrews 4:14-16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2209800" y="4495800"/>
            <a:ext cx="6248400" cy="1219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3200" dirty="0">
                <a:solidFill>
                  <a:srgbClr val="000000"/>
                </a:solidFill>
              </a:rPr>
              <a:t>John 10:10</a:t>
            </a:r>
          </a:p>
          <a:p>
            <a:pPr algn="l"/>
            <a:r>
              <a:rPr lang="en-US" sz="3200" dirty="0">
                <a:solidFill>
                  <a:srgbClr val="000000"/>
                </a:solidFill>
              </a:rPr>
              <a:t>Colossians 2:6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endParaRPr lang="en-US" sz="3600" dirty="0">
              <a:solidFill>
                <a:srgbClr val="C00000"/>
              </a:solidFill>
            </a:endParaRP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As ye have therefore received Christ Jesus the Lord, so walk ye in him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Colossians 2:6</a:t>
            </a:r>
          </a:p>
          <a:p>
            <a:pPr algn="r"/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endParaRPr lang="en-US" sz="3600" dirty="0">
              <a:solidFill>
                <a:srgbClr val="C00000"/>
              </a:solidFill>
            </a:endParaRPr>
          </a:p>
          <a:p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The thief cometh not, but for to steal, and to kill, and to destroy: I am come that they might have life, and that they might have it more abundantly.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John 10:10</a:t>
            </a:r>
          </a:p>
          <a:p>
            <a:pPr algn="r"/>
            <a:endParaRPr lang="en-US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8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4216400" y="782122"/>
            <a:ext cx="702436" cy="26468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Wingdings" pitchFamily="2" charset="2"/>
              </a:rPr>
              <a:t>U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3581400" y="-152400"/>
            <a:ext cx="1981200" cy="1066800"/>
          </a:xfrm>
          <a:prstGeom prst="rect">
            <a:avLst/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4572000" y="2819400"/>
            <a:ext cx="0" cy="403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/>
          <p:cNvSpPr txBox="1"/>
          <p:nvPr/>
        </p:nvSpPr>
        <p:spPr>
          <a:xfrm>
            <a:off x="304800" y="2286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14:11-12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Romans 2:2</a:t>
            </a:r>
          </a:p>
          <a:p>
            <a:pPr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   John 17:17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19800" y="228600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Construction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Prophecies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 Bible Claims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Peter 1:21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II Timothy 3:16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en-US" sz="1200" dirty="0">
                <a:solidFill>
                  <a:srgbClr val="000000"/>
                </a:solidFill>
              </a:rPr>
              <a:t>I Corinthians 2:9-10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2400" y="1907862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“</a:t>
            </a:r>
            <a:r>
              <a:rPr lang="en-US" sz="2400" u="sng" dirty="0">
                <a:solidFill>
                  <a:srgbClr val="000000"/>
                </a:solidFill>
              </a:rPr>
              <a:t>NO Relationship</a:t>
            </a:r>
            <a:r>
              <a:rPr lang="en-US" sz="2400" dirty="0">
                <a:solidFill>
                  <a:srgbClr val="000000"/>
                </a:solidFill>
              </a:rPr>
              <a:t>”	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943600" y="1896195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“</a:t>
            </a:r>
            <a:r>
              <a:rPr lang="en-US" sz="2400" u="sng" dirty="0">
                <a:solidFill>
                  <a:srgbClr val="000000"/>
                </a:solidFill>
              </a:rPr>
              <a:t>Relationship</a:t>
            </a:r>
            <a:r>
              <a:rPr lang="en-US" sz="2400" dirty="0">
                <a:solidFill>
                  <a:srgbClr val="000000"/>
                </a:solidFill>
              </a:rPr>
              <a:t>”	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</a:rPr>
              <a:t>GOD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81400" y="54506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I Samuel 16:7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4800" y="2286000"/>
            <a:ext cx="2438400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Lost – Luke 19:10</a:t>
            </a:r>
            <a:r>
              <a:rPr lang="en-US" sz="1200" i="1" dirty="0">
                <a:solidFill>
                  <a:srgbClr val="000000"/>
                </a:solidFill>
              </a:rPr>
              <a:t> 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Condemned – John 3:18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 err="1">
                <a:solidFill>
                  <a:srgbClr val="000000"/>
                </a:solidFill>
              </a:rPr>
              <a:t>Unforgiven</a:t>
            </a:r>
            <a:r>
              <a:rPr lang="en-US" sz="1200" dirty="0">
                <a:solidFill>
                  <a:srgbClr val="000000"/>
                </a:solidFill>
              </a:rPr>
              <a:t> – Acts 13: 38-39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Unrighteous – Romans 1:18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Dead in Trespasses &amp; Sins – Eph. 2:1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Eternity in the Lake of Fire – Revelation 20:14-15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477000" y="2273630"/>
            <a:ext cx="2362200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Saved – Eph. 2:8-9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Justified – Romans 5:1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Forgiven – Eph. 1:7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Righteous – Romans 3:2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Eternal Life in Christ Jesus – John 5:24</a:t>
            </a:r>
          </a:p>
          <a:p>
            <a:pPr marL="342900" indent="-342900" algn="l">
              <a:spcAft>
                <a:spcPts val="600"/>
              </a:spcAft>
              <a:buFont typeface="+mj-lt"/>
              <a:buAutoNum type="arabicPeriod"/>
            </a:pPr>
            <a:r>
              <a:rPr lang="en-US" sz="1200" dirty="0">
                <a:solidFill>
                  <a:srgbClr val="000000"/>
                </a:solidFill>
              </a:rPr>
              <a:t>Eternity with God – John 14:1-3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200400" y="2514600"/>
            <a:ext cx="1371600" cy="3581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Gen. 3:21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Gen. 22:1-4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Exodus 12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Isa. 53:7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Heb. 9:12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Heb. 10:1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Gal. 3:24-26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John 1:29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Acts 8:32-35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I Pet. 3:18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I Pet. 2:24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dirty="0">
                <a:solidFill>
                  <a:srgbClr val="000000"/>
                </a:solidFill>
              </a:rPr>
              <a:t> Rom. 5:6-8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 Heb. 10:10-14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1200" baseline="0" dirty="0">
                <a:solidFill>
                  <a:srgbClr val="000000"/>
                </a:solidFill>
              </a:rPr>
              <a:t> John 19:30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3400" y="152400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0000"/>
                </a:solidFill>
              </a:rPr>
              <a:t>GOSPEL</a:t>
            </a:r>
            <a:r>
              <a:rPr lang="en-US" dirty="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133600" y="445532"/>
            <a:ext cx="2133600" cy="3581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Rom. 1:16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I. Cor. 15:1-4</a:t>
            </a:r>
          </a:p>
          <a:p>
            <a:pPr marL="6350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eriod"/>
              <a:tabLst/>
            </a:pPr>
            <a:r>
              <a:rPr lang="en-US" sz="1200" dirty="0">
                <a:solidFill>
                  <a:srgbClr val="000000"/>
                </a:solidFill>
              </a:rPr>
              <a:t>Death</a:t>
            </a:r>
          </a:p>
          <a:p>
            <a:pPr marL="6350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eriod"/>
              <a:tabLst/>
            </a:pPr>
            <a:r>
              <a:rPr lang="en-US" sz="1200" dirty="0">
                <a:solidFill>
                  <a:srgbClr val="000000"/>
                </a:solidFill>
              </a:rPr>
              <a:t>Burial </a:t>
            </a:r>
          </a:p>
          <a:p>
            <a:pPr marL="635000" marR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eriod"/>
              <a:tabLst/>
            </a:pPr>
            <a:r>
              <a:rPr lang="en-US" sz="1200" dirty="0">
                <a:solidFill>
                  <a:srgbClr val="000000"/>
                </a:solidFill>
              </a:rPr>
              <a:t>Resurrection</a:t>
            </a:r>
          </a:p>
          <a:p>
            <a:pPr marR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Hebrews 6:6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4572000" y="914400"/>
            <a:ext cx="0" cy="533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495800"/>
            <a:ext cx="248489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Bent Arrow 18"/>
          <p:cNvSpPr/>
          <p:nvPr/>
        </p:nvSpPr>
        <p:spPr bwMode="auto">
          <a:xfrm>
            <a:off x="3352800" y="1828800"/>
            <a:ext cx="457200" cy="609600"/>
          </a:xfrm>
          <a:prstGeom prst="bentArrow">
            <a:avLst/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normalizeH="0" baseline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876800" y="2438400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II Cor. 7:19-10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Acts 16:30-31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John 5:24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John 3:15-18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267200" y="2145268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0000"/>
                </a:solidFill>
              </a:rPr>
              <a:t>BELIEVE</a:t>
            </a:r>
            <a:r>
              <a:rPr lang="en-US" dirty="0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419600" y="9144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0000"/>
                </a:solidFill>
              </a:rPr>
              <a:t>NEW BIRTH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4876800" y="1219200"/>
            <a:ext cx="2133600" cy="3581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John 3:1-14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I John 5:1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918360" y="1769852"/>
            <a:ext cx="1330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John 3:36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248400" y="4191000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>
                <a:solidFill>
                  <a:srgbClr val="000000"/>
                </a:solidFill>
              </a:rPr>
              <a:t>Fellowship – I John 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334000" y="15240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BIRTH	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724400" y="4202668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CONDUCT	</a:t>
            </a:r>
          </a:p>
        </p:txBody>
      </p:sp>
      <p:sp>
        <p:nvSpPr>
          <p:cNvPr id="33" name="Bent Arrow 32"/>
          <p:cNvSpPr/>
          <p:nvPr/>
        </p:nvSpPr>
        <p:spPr bwMode="auto">
          <a:xfrm rot="5400000">
            <a:off x="6819900" y="1550432"/>
            <a:ext cx="304800" cy="533400"/>
          </a:xfrm>
          <a:prstGeom prst="bentArrow">
            <a:avLst/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normalizeH="0" baseline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4876800" y="4876800"/>
            <a:ext cx="21336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John 10:10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Col. 2:6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6477000" y="4508863"/>
            <a:ext cx="2362200" cy="1143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SIN:  Isa. 59:1-2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DISCIPLINE:  Heb. 12:5-11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200" dirty="0">
                <a:solidFill>
                  <a:srgbClr val="000000"/>
                </a:solidFill>
              </a:rPr>
              <a:t>CONFESSION:  I John 1:9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08426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	Heb. 4:14-16</a:t>
            </a:r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4572000" y="5638800"/>
            <a:ext cx="41148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Straight Connector 39"/>
          <p:cNvCxnSpPr/>
          <p:nvPr/>
        </p:nvCxnSpPr>
        <p:spPr bwMode="auto">
          <a:xfrm>
            <a:off x="4953000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Right Arrow 48"/>
          <p:cNvSpPr/>
          <p:nvPr/>
        </p:nvSpPr>
        <p:spPr bwMode="auto">
          <a:xfrm>
            <a:off x="6013002" y="4319607"/>
            <a:ext cx="304800" cy="152400"/>
          </a:xfrm>
          <a:prstGeom prst="rightArrow">
            <a:avLst/>
          </a:prstGeom>
          <a:solidFill>
            <a:srgbClr val="0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54" name="Straight Connector 53"/>
          <p:cNvCxnSpPr/>
          <p:nvPr/>
        </p:nvCxnSpPr>
        <p:spPr bwMode="auto">
          <a:xfrm>
            <a:off x="5867400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Straight Connector 54"/>
          <p:cNvCxnSpPr/>
          <p:nvPr/>
        </p:nvCxnSpPr>
        <p:spPr bwMode="auto">
          <a:xfrm>
            <a:off x="6781800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Straight Connector 55"/>
          <p:cNvCxnSpPr/>
          <p:nvPr/>
        </p:nvCxnSpPr>
        <p:spPr bwMode="auto">
          <a:xfrm>
            <a:off x="7696200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Straight Connector 56"/>
          <p:cNvCxnSpPr/>
          <p:nvPr/>
        </p:nvCxnSpPr>
        <p:spPr bwMode="auto">
          <a:xfrm>
            <a:off x="8555916" y="5638800"/>
            <a:ext cx="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>
            <a:off x="228600" y="2590800"/>
            <a:ext cx="2133600" cy="685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Love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838200" y="3200400"/>
            <a:ext cx="754380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Straight Connector 18"/>
          <p:cNvCxnSpPr/>
          <p:nvPr/>
        </p:nvCxnSpPr>
        <p:spPr bwMode="auto">
          <a:xfrm>
            <a:off x="12954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29718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>
            <a:off x="45720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>
            <a:off x="61722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/>
          <p:nvPr/>
        </p:nvCxnSpPr>
        <p:spPr bwMode="auto">
          <a:xfrm>
            <a:off x="7924800" y="3200400"/>
            <a:ext cx="0" cy="45720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Rectangle 26"/>
          <p:cNvSpPr/>
          <p:nvPr/>
        </p:nvSpPr>
        <p:spPr bwMode="auto">
          <a:xfrm>
            <a:off x="609600" y="3733800"/>
            <a:ext cx="2133600" cy="16002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I Pet. 4:8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II Cor. 5:14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I Cor. 13:1-3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dirty="0">
                <a:solidFill>
                  <a:srgbClr val="000000"/>
                </a:solidFill>
              </a:rPr>
              <a:t>I Cor. 10:31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pPr algn="l"/>
            <a:endParaRPr lang="en-US" sz="3600" dirty="0">
              <a:solidFill>
                <a:srgbClr val="C0000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And above all things have fervent charity among yourselves: for charity shall cover the multitude of sins.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I Peter 4:8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For the love of Christ </a:t>
            </a:r>
            <a:r>
              <a:rPr lang="en-US" sz="3600" dirty="0" err="1">
                <a:solidFill>
                  <a:srgbClr val="C00000"/>
                </a:solidFill>
              </a:rPr>
              <a:t>constraineth</a:t>
            </a:r>
            <a:r>
              <a:rPr lang="en-US" sz="3600" dirty="0">
                <a:solidFill>
                  <a:srgbClr val="C00000"/>
                </a:solidFill>
              </a:rPr>
              <a:t> us; because we thus judge, that if one died for all, then were all dead: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II Corinthians 5:14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Whether therefore ye eat, or drink, or whatsoever ye do, do all to the glory of God.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I Corinthians 10:31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(1) Though I speak with the tongues of men and of angels, and have not charity, I am become as sounding brass, or a tinkling cymbal.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I Corinthians 13:1-3 (continued)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(2) And though I have the gift of prophecy, and understand all mysteries, and all knowledge; and though I have all faith, so that I could remove mountains, and have not charity, I am nothing.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I Corinthians 13:1-3 (continued)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74320" tIns="274320" rIns="274320" bIns="2743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(3) And though I bestow all my goods to feed the poor, and though I give my body to be burned, and have not charity, it </a:t>
            </a:r>
            <a:r>
              <a:rPr lang="en-US" sz="3600" dirty="0" err="1">
                <a:solidFill>
                  <a:srgbClr val="C00000"/>
                </a:solidFill>
              </a:rPr>
              <a:t>profiteth</a:t>
            </a:r>
            <a:r>
              <a:rPr lang="en-US" sz="3600" dirty="0">
                <a:solidFill>
                  <a:srgbClr val="C00000"/>
                </a:solidFill>
              </a:rPr>
              <a:t> me nothing.</a:t>
            </a:r>
          </a:p>
          <a:p>
            <a:endParaRPr lang="en-US" sz="3600" dirty="0">
              <a:solidFill>
                <a:srgbClr val="C00000"/>
              </a:solidFill>
            </a:endParaRPr>
          </a:p>
          <a:p>
            <a:pPr algn="r"/>
            <a:r>
              <a:rPr lang="en-US" sz="3600" dirty="0">
                <a:solidFill>
                  <a:srgbClr val="C00000"/>
                </a:solidFill>
              </a:rPr>
              <a:t>I Corinthians 13:1-3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7" grpId="0" animBg="1"/>
      <p:bldP spid="17" grpId="1" animBg="1"/>
      <p:bldP spid="20" grpId="0" animBg="1"/>
      <p:bldP spid="20" grpId="1" animBg="1"/>
      <p:bldP spid="21" grpId="0" animBg="1"/>
      <p:bldP spid="21" grpId="1" animBg="1"/>
      <p:bldP spid="26" grpId="0" animBg="1"/>
      <p:bldP spid="26" grpId="1" animBg="1"/>
    </p:bld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5781</TotalTime>
  <Words>1645</Words>
  <Application>Microsoft Macintosh PowerPoint</Application>
  <PresentationFormat>On-screen Show (4:3)</PresentationFormat>
  <Paragraphs>324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Tahoma</vt:lpstr>
      <vt:lpstr>Wingdings</vt:lpstr>
      <vt:lpstr>Ocean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 Bible Truths</dc:title>
  <dc:creator>Rick Carter</dc:creator>
  <cp:lastModifiedBy>Joe Baxter</cp:lastModifiedBy>
  <cp:revision>145</cp:revision>
  <dcterms:created xsi:type="dcterms:W3CDTF">2008-06-24T15:10:39Z</dcterms:created>
  <dcterms:modified xsi:type="dcterms:W3CDTF">2021-08-14T12:12:28Z</dcterms:modified>
</cp:coreProperties>
</file>