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0"/>
  </p:notesMasterIdLst>
  <p:sldIdLst>
    <p:sldId id="365" r:id="rId2"/>
    <p:sldId id="373" r:id="rId3"/>
    <p:sldId id="361" r:id="rId4"/>
    <p:sldId id="360" r:id="rId5"/>
    <p:sldId id="359" r:id="rId6"/>
    <p:sldId id="363" r:id="rId7"/>
    <p:sldId id="355" r:id="rId8"/>
    <p:sldId id="358" r:id="rId9"/>
  </p:sldIdLst>
  <p:sldSz cx="12192000" cy="6858000"/>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591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767" autoAdjust="0"/>
    <p:restoredTop sz="91591" autoAdjust="0"/>
  </p:normalViewPr>
  <p:slideViewPr>
    <p:cSldViewPr>
      <p:cViewPr varScale="1">
        <p:scale>
          <a:sx n="99" d="100"/>
          <a:sy n="99" d="100"/>
        </p:scale>
        <p:origin x="184" y="2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ED597-FF72-477E-BD05-DB3B71AEB964}" type="datetimeFigureOut">
              <a:rPr lang="en-US" smtClean="0"/>
              <a:pPr/>
              <a:t>8/14/21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C17EA-982B-48B5-BEF5-231BDB704CFE}" type="slidenum">
              <a:rPr lang="en-US" smtClean="0"/>
              <a:pPr/>
              <a:t>‹#›</a:t>
            </a:fld>
            <a:endParaRPr lang="en-US"/>
          </a:p>
        </p:txBody>
      </p:sp>
    </p:spTree>
    <p:extLst>
      <p:ext uri="{BB962C8B-B14F-4D97-AF65-F5344CB8AC3E}">
        <p14:creationId xmlns:p14="http://schemas.microsoft.com/office/powerpoint/2010/main" val="232055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Welcome!</a:t>
            </a:r>
          </a:p>
          <a:p>
            <a:endParaRPr lang="en-US" dirty="0"/>
          </a:p>
          <a:p>
            <a:pPr marL="228600" indent="-228600">
              <a:buFont typeface="+mj-lt"/>
              <a:buAutoNum type="arabicPeriod"/>
            </a:pPr>
            <a:r>
              <a:rPr lang="en-US" dirty="0"/>
              <a:t>This series of</a:t>
            </a:r>
            <a:r>
              <a:rPr lang="en-US" baseline="0" dirty="0"/>
              <a:t> lessons is designed to teach</a:t>
            </a:r>
          </a:p>
          <a:p>
            <a:pPr marL="685800" lvl="1" indent="-228600">
              <a:buFont typeface="+mj-lt"/>
              <a:buAutoNum type="arabicPeriod"/>
            </a:pPr>
            <a:r>
              <a:rPr lang="en-US" baseline="0" dirty="0"/>
              <a:t>Just enough about how the Bible works</a:t>
            </a:r>
          </a:p>
          <a:p>
            <a:pPr marL="1143000" lvl="2" indent="-228600">
              <a:buFont typeface="+mj-lt"/>
              <a:buAutoNum type="arabicPeriod"/>
            </a:pPr>
            <a:r>
              <a:rPr lang="en-US" baseline="0" dirty="0"/>
              <a:t>And what God says He wants</a:t>
            </a:r>
          </a:p>
          <a:p>
            <a:pPr marL="1143000" lvl="2" indent="-228600">
              <a:buFont typeface="+mj-lt"/>
              <a:buAutoNum type="arabicPeriod"/>
            </a:pPr>
            <a:r>
              <a:rPr lang="en-US" baseline="0" dirty="0"/>
              <a:t>To allow the student to make up their own mind</a:t>
            </a:r>
          </a:p>
          <a:p>
            <a:pPr marL="685800" lvl="1" indent="-228600">
              <a:buFont typeface="+mj-lt"/>
              <a:buAutoNum type="arabicPeriod"/>
            </a:pPr>
            <a:r>
              <a:rPr lang="en-US" baseline="0" dirty="0"/>
              <a:t>It is not some kind of a denominational study</a:t>
            </a:r>
          </a:p>
          <a:p>
            <a:pPr marL="1143000" lvl="2" indent="-228600">
              <a:buFont typeface="+mj-lt"/>
              <a:buAutoNum type="arabicPeriod"/>
            </a:pPr>
            <a:r>
              <a:rPr lang="en-US" baseline="0" dirty="0"/>
              <a:t>It is purely Bible based</a:t>
            </a:r>
          </a:p>
          <a:p>
            <a:pPr marL="1143000" lvl="2" indent="-228600">
              <a:buFont typeface="+mj-lt"/>
              <a:buAutoNum type="arabicPeriod"/>
            </a:pPr>
            <a:r>
              <a:rPr lang="en-US" baseline="0" dirty="0"/>
              <a:t>It is my intention to bring the lessons as simply</a:t>
            </a:r>
          </a:p>
          <a:p>
            <a:pPr marL="1143000" lvl="2" indent="-228600">
              <a:buFont typeface="+mj-lt"/>
              <a:buAutoNum type="arabicPeriod"/>
            </a:pPr>
            <a:r>
              <a:rPr lang="en-US" baseline="0" dirty="0"/>
              <a:t>And as directly as possible</a:t>
            </a:r>
          </a:p>
          <a:p>
            <a:pPr marL="685800" lvl="1" indent="-228600">
              <a:buFont typeface="+mj-lt"/>
              <a:buAutoNum type="arabicPeriod"/>
            </a:pPr>
            <a:r>
              <a:rPr lang="en-US" baseline="0" dirty="0"/>
              <a:t>The series includes six straight-forward lessons</a:t>
            </a:r>
          </a:p>
          <a:p>
            <a:pPr marL="1143000" lvl="2" indent="-228600">
              <a:buFont typeface="+mj-lt"/>
              <a:buAutoNum type="arabicPeriod"/>
            </a:pPr>
            <a:r>
              <a:rPr lang="en-US" baseline="0" dirty="0"/>
              <a:t>That build one on another</a:t>
            </a:r>
          </a:p>
          <a:p>
            <a:pPr marL="1143000" lvl="2" indent="-228600">
              <a:buFont typeface="+mj-lt"/>
              <a:buAutoNum type="arabicPeriod"/>
            </a:pPr>
            <a:r>
              <a:rPr lang="en-US" baseline="0" dirty="0"/>
              <a:t>Meant to foundational not a deep study of the entire Bible</a:t>
            </a:r>
          </a:p>
          <a:p>
            <a:pPr marL="1143000" lvl="2" indent="-228600">
              <a:buFont typeface="+mj-lt"/>
              <a:buAutoNum type="arabicPeriod"/>
            </a:pPr>
            <a:r>
              <a:rPr lang="en-US" baseline="0" dirty="0"/>
              <a:t>An orderly study</a:t>
            </a:r>
          </a:p>
          <a:p>
            <a:pPr marL="1143000" lvl="2" indent="-228600">
              <a:buFont typeface="+mj-lt"/>
              <a:buAutoNum type="arabicPeriod"/>
            </a:pPr>
            <a:r>
              <a:rPr lang="en-US" baseline="0" dirty="0"/>
              <a:t>When building a house one cannot build the roof before the walls</a:t>
            </a:r>
          </a:p>
          <a:p>
            <a:pPr marL="228600" lvl="0" indent="-228600">
              <a:buFont typeface="+mj-lt"/>
              <a:buAutoNum type="arabicPeriod"/>
            </a:pPr>
            <a:r>
              <a:rPr lang="en-US" dirty="0"/>
              <a:t>Get a KJV</a:t>
            </a:r>
          </a:p>
          <a:p>
            <a:pPr marL="685800" lvl="1" indent="-228600">
              <a:buFont typeface="+mj-lt"/>
              <a:buAutoNum type="arabicPeriod"/>
            </a:pPr>
            <a:r>
              <a:rPr lang="en-US" dirty="0"/>
              <a:t>It</a:t>
            </a:r>
            <a:r>
              <a:rPr lang="en-US" baseline="0" dirty="0"/>
              <a:t> is essentially public domain</a:t>
            </a:r>
          </a:p>
          <a:p>
            <a:pPr marL="1143000" lvl="2" indent="-228600">
              <a:buFont typeface="+mj-lt"/>
              <a:buAutoNum type="arabicPeriod"/>
            </a:pPr>
            <a:r>
              <a:rPr lang="en-US" baseline="0" dirty="0"/>
              <a:t>While it is copyrighted to the British Crown</a:t>
            </a:r>
          </a:p>
          <a:p>
            <a:pPr marL="1143000" lvl="2" indent="-228600">
              <a:buFont typeface="+mj-lt"/>
              <a:buAutoNum type="arabicPeriod"/>
            </a:pPr>
            <a:r>
              <a:rPr lang="en-US" baseline="0" dirty="0"/>
              <a:t>Queen Elizabeth has given no indication that she intends to restrict it</a:t>
            </a:r>
          </a:p>
          <a:p>
            <a:pPr marL="685800" lvl="1" indent="-228600">
              <a:buFont typeface="+mj-lt"/>
              <a:buAutoNum type="arabicPeriod"/>
            </a:pPr>
            <a:r>
              <a:rPr lang="en-US" baseline="0" dirty="0"/>
              <a:t>It is the most readily available</a:t>
            </a:r>
          </a:p>
          <a:p>
            <a:pPr marL="1143000" lvl="2" indent="-228600">
              <a:buFont typeface="+mj-lt"/>
              <a:buAutoNum type="arabicPeriod"/>
            </a:pPr>
            <a:r>
              <a:rPr lang="en-US" baseline="0" dirty="0"/>
              <a:t>Almost every Bible website</a:t>
            </a:r>
          </a:p>
          <a:p>
            <a:pPr marL="1143000" lvl="2" indent="-228600">
              <a:buFont typeface="+mj-lt"/>
              <a:buAutoNum type="arabicPeriod"/>
            </a:pPr>
            <a:r>
              <a:rPr lang="en-US" baseline="0" dirty="0"/>
              <a:t>Pick up a gift/award KJV from almost any dollar store</a:t>
            </a:r>
          </a:p>
          <a:p>
            <a:pPr marL="1143000" lvl="2" indent="-228600">
              <a:buFont typeface="+mj-lt"/>
              <a:buAutoNum type="arabicPeriod"/>
            </a:pPr>
            <a:r>
              <a:rPr lang="en-US" baseline="0" dirty="0"/>
              <a:t>Be careful the NKJV is close but will have a lot of differences</a:t>
            </a:r>
          </a:p>
          <a:p>
            <a:pPr marL="685800" lvl="1" indent="-228600">
              <a:buFont typeface="+mj-lt"/>
              <a:buAutoNum type="arabicPeriod"/>
            </a:pPr>
            <a:r>
              <a:rPr lang="en-US" baseline="0" dirty="0"/>
              <a:t>The KJV generally offends no one</a:t>
            </a:r>
          </a:p>
          <a:p>
            <a:pPr marL="1143000" lvl="2" indent="-228600">
              <a:buFont typeface="+mj-lt"/>
              <a:buAutoNum type="arabicPeriod"/>
            </a:pPr>
            <a:r>
              <a:rPr lang="en-US" baseline="0" dirty="0"/>
              <a:t>Some people will like one version and not another</a:t>
            </a:r>
          </a:p>
          <a:p>
            <a:pPr marL="1143000" lvl="2" indent="-228600">
              <a:buFont typeface="+mj-lt"/>
              <a:buAutoNum type="arabicPeriod"/>
            </a:pPr>
            <a:r>
              <a:rPr lang="en-US" baseline="0" dirty="0"/>
              <a:t>The KJV is mostly accepted by all in English</a:t>
            </a:r>
          </a:p>
          <a:p>
            <a:pPr marL="1143000" lvl="2" indent="-228600">
              <a:buFont typeface="+mj-lt"/>
              <a:buAutoNum type="arabicPeriod"/>
            </a:pPr>
            <a:r>
              <a:rPr lang="en-US" baseline="0" dirty="0"/>
              <a:t>There are good versions out there in other languages</a:t>
            </a:r>
          </a:p>
          <a:p>
            <a:pPr marL="685800" lvl="1" indent="-228600">
              <a:buFont typeface="+mj-lt"/>
              <a:buAutoNum type="arabicPeriod"/>
            </a:pPr>
            <a:r>
              <a:rPr lang="en-US" baseline="0" dirty="0"/>
              <a:t>And most importantly, these lessons use that version</a:t>
            </a:r>
          </a:p>
          <a:p>
            <a:pPr marL="1143000" lvl="2" indent="-228600">
              <a:buFont typeface="+mj-lt"/>
              <a:buAutoNum type="arabicPeriod"/>
            </a:pPr>
            <a:r>
              <a:rPr lang="en-US" baseline="0" dirty="0"/>
              <a:t>Anything else won’t be word for word</a:t>
            </a:r>
          </a:p>
          <a:p>
            <a:pPr marL="1143000" lvl="2" indent="-228600">
              <a:buFont typeface="+mj-lt"/>
              <a:buAutoNum type="arabicPeriod"/>
            </a:pPr>
            <a:r>
              <a:rPr lang="en-US" baseline="0" dirty="0"/>
              <a:t>And that might be confusing</a:t>
            </a:r>
          </a:p>
          <a:p>
            <a:pPr marL="228600" lvl="0" indent="-228600">
              <a:buFont typeface="+mj-lt"/>
              <a:buAutoNum type="arabicPeriod"/>
            </a:pPr>
            <a:r>
              <a:rPr lang="en-US" baseline="0" dirty="0"/>
              <a:t>This is all about changing paradigms</a:t>
            </a:r>
          </a:p>
          <a:p>
            <a:pPr marL="685800" lvl="1" indent="-228600">
              <a:buFont typeface="+mj-lt"/>
              <a:buAutoNum type="arabicPeriod"/>
            </a:pPr>
            <a:r>
              <a:rPr lang="en-US" baseline="0" dirty="0"/>
              <a:t>Four Presuppositions</a:t>
            </a:r>
          </a:p>
          <a:p>
            <a:pPr marL="1143000" lvl="2" indent="-228600">
              <a:buFont typeface="+mj-lt"/>
              <a:buAutoNum type="arabicPeriod"/>
            </a:pPr>
            <a:r>
              <a:rPr lang="en-US" baseline="0" dirty="0"/>
              <a:t>IS there anything beyond the natural</a:t>
            </a:r>
          </a:p>
          <a:p>
            <a:pPr marL="1143000" lvl="2" indent="-228600">
              <a:buFont typeface="+mj-lt"/>
              <a:buAutoNum type="arabicPeriod"/>
            </a:pPr>
            <a:r>
              <a:rPr lang="en-US" baseline="0" dirty="0"/>
              <a:t>IS there a god?</a:t>
            </a:r>
          </a:p>
          <a:p>
            <a:pPr marL="1143000" lvl="2" indent="-228600">
              <a:buFont typeface="+mj-lt"/>
              <a:buAutoNum type="arabicPeriod"/>
            </a:pPr>
            <a:r>
              <a:rPr lang="en-US" baseline="0" dirty="0"/>
              <a:t>If so, WHICH god?</a:t>
            </a:r>
          </a:p>
          <a:p>
            <a:pPr marL="1143000" lvl="2" indent="-228600">
              <a:buFont typeface="+mj-lt"/>
              <a:buAutoNum type="arabicPeriod"/>
            </a:pPr>
            <a:r>
              <a:rPr lang="en-US" baseline="0" dirty="0"/>
              <a:t>What is the basis of TRUTH?</a:t>
            </a:r>
          </a:p>
          <a:p>
            <a:pPr marL="685800" lvl="1" indent="-228600">
              <a:buFont typeface="+mj-lt"/>
              <a:buAutoNum type="arabicPeriod"/>
            </a:pPr>
            <a:r>
              <a:rPr lang="en-US" baseline="0" dirty="0"/>
              <a:t>Everyone has an answer to those questions</a:t>
            </a:r>
          </a:p>
        </p:txBody>
      </p:sp>
      <p:sp>
        <p:nvSpPr>
          <p:cNvPr id="4" name="Slide Number Placeholder 3"/>
          <p:cNvSpPr>
            <a:spLocks noGrp="1"/>
          </p:cNvSpPr>
          <p:nvPr>
            <p:ph type="sldNum" sz="quarter" idx="10"/>
          </p:nvPr>
        </p:nvSpPr>
        <p:spPr/>
        <p:txBody>
          <a:bodyPr/>
          <a:lstStyle/>
          <a:p>
            <a:fld id="{9A4C17EA-982B-48B5-BEF5-231BDB704CFE}" type="slidenum">
              <a:rPr lang="en-US" smtClean="0"/>
              <a:pPr/>
              <a:t>1</a:t>
            </a:fld>
            <a:endParaRPr lang="en-US"/>
          </a:p>
        </p:txBody>
      </p:sp>
    </p:spTree>
    <p:extLst>
      <p:ext uri="{BB962C8B-B14F-4D97-AF65-F5344CB8AC3E}">
        <p14:creationId xmlns:p14="http://schemas.microsoft.com/office/powerpoint/2010/main" val="98310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4C17EA-982B-48B5-BEF5-231BDB704CFE}" type="slidenum">
              <a:rPr lang="en-US" smtClean="0"/>
              <a:pPr/>
              <a:t>5</a:t>
            </a:fld>
            <a:endParaRPr lang="en-US"/>
          </a:p>
        </p:txBody>
      </p:sp>
    </p:spTree>
    <p:extLst>
      <p:ext uri="{BB962C8B-B14F-4D97-AF65-F5344CB8AC3E}">
        <p14:creationId xmlns:p14="http://schemas.microsoft.com/office/powerpoint/2010/main" val="356857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914400" y="1997076"/>
            <a:ext cx="10363200" cy="1431925"/>
          </a:xfrm>
        </p:spPr>
        <p:txBody>
          <a:bodyPr anchor="b" anchorCtr="1"/>
          <a:lstStyle>
            <a:lvl1pPr algn="ctr">
              <a:defRPr/>
            </a:lvl1pPr>
          </a:lstStyle>
          <a:p>
            <a:pPr lvl="0"/>
            <a:r>
              <a:rPr lang="en-US" noProof="0"/>
              <a:t>Click to edit Master title style</a:t>
            </a:r>
          </a:p>
        </p:txBody>
      </p:sp>
      <p:sp>
        <p:nvSpPr>
          <p:cNvPr id="22531" name="Rectangle 3"/>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22532" name="Freeform 4"/>
          <p:cNvSpPr>
            <a:spLocks/>
          </p:cNvSpPr>
          <p:nvPr/>
        </p:nvSpPr>
        <p:spPr bwMode="auto">
          <a:xfrm>
            <a:off x="381000" y="2803525"/>
            <a:ext cx="2117"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DA43B71E-5F56-48D1-9116-9F2F4B4B5AB3}" type="slidenum">
              <a:rPr lang="en-US"/>
              <a:pPr/>
              <a:t>‹#›</a:t>
            </a:fld>
            <a:endParaRPr lang="en-US"/>
          </a:p>
        </p:txBody>
      </p:sp>
      <p:sp>
        <p:nvSpPr>
          <p:cNvPr id="22535" name="Rectangle 7"/>
          <p:cNvSpPr>
            <a:spLocks noGrp="1" noChangeArrowheads="1"/>
          </p:cNvSpPr>
          <p:nvPr>
            <p:ph type="dt" sz="quarter" idx="2"/>
          </p:nvPr>
        </p:nvSpPr>
        <p:spPr/>
        <p:txBody>
          <a:bodyPr/>
          <a:lstStyle>
            <a:lvl1pPr>
              <a:defRPr/>
            </a:lvl1p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p:cTn id="13"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tmplLst>
          <p:tmpl lvl="1">
            <p:tnLst>
              <p:par>
                <p:cTn presetID="23" presetClass="entr" presetSubtype="16"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 calcmode="lin" valueType="num">
                      <p:cBhvr>
                        <p:cTn dur="500" fill="hold"/>
                        <p:tgtEl>
                          <p:spTgt spid="22531"/>
                        </p:tgtEl>
                        <p:attrNameLst>
                          <p:attrName>ppt_w</p:attrName>
                        </p:attrNameLst>
                      </p:cBhvr>
                      <p:tavLst>
                        <p:tav tm="0">
                          <p:val>
                            <p:fltVal val="0"/>
                          </p:val>
                        </p:tav>
                        <p:tav tm="100000">
                          <p:val>
                            <p:strVal val="#ppt_w"/>
                          </p:val>
                        </p:tav>
                      </p:tavLst>
                    </p:anim>
                    <p:anim calcmode="lin" valueType="num">
                      <p:cBhvr>
                        <p:cTn dur="500" fill="hold"/>
                        <p:tgtEl>
                          <p:spTgt spid="22531"/>
                        </p:tgtEl>
                        <p:attrNameLst>
                          <p:attrName>ppt_h</p:attrName>
                        </p:attrNameLst>
                      </p:cBhvr>
                      <p:tavLst>
                        <p:tav tm="0">
                          <p:val>
                            <p:fltVal val="0"/>
                          </p:val>
                        </p:tav>
                        <p:tav tm="100000">
                          <p:val>
                            <p:strVal val="#ppt_h"/>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ED7AD-85B0-480A-AEEE-76971F7E6DEA}" type="slidenum">
              <a:rPr lang="en-US"/>
              <a:pPr/>
              <a:t>‹#›</a:t>
            </a:fld>
            <a:endParaRPr lang="en-US"/>
          </a:p>
        </p:txBody>
      </p:sp>
    </p:spTree>
    <p:extLst>
      <p:ext uri="{BB962C8B-B14F-4D97-AF65-F5344CB8AC3E}">
        <p14:creationId xmlns:p14="http://schemas.microsoft.com/office/powerpoint/2010/main" val="213439157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92100"/>
            <a:ext cx="27432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92100"/>
            <a:ext cx="80264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C8E51-E975-48C8-9A04-0693167172EA}" type="slidenum">
              <a:rPr lang="en-US"/>
              <a:pPr/>
              <a:t>‹#›</a:t>
            </a:fld>
            <a:endParaRPr lang="en-US"/>
          </a:p>
        </p:txBody>
      </p:sp>
    </p:spTree>
    <p:extLst>
      <p:ext uri="{BB962C8B-B14F-4D97-AF65-F5344CB8AC3E}">
        <p14:creationId xmlns:p14="http://schemas.microsoft.com/office/powerpoint/2010/main" val="381465284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C99C6-1133-4FB5-9B5E-2E2D7163860F}" type="slidenum">
              <a:rPr lang="en-US"/>
              <a:pPr/>
              <a:t>‹#›</a:t>
            </a:fld>
            <a:endParaRPr lang="en-US"/>
          </a:p>
        </p:txBody>
      </p:sp>
    </p:spTree>
    <p:extLst>
      <p:ext uri="{BB962C8B-B14F-4D97-AF65-F5344CB8AC3E}">
        <p14:creationId xmlns:p14="http://schemas.microsoft.com/office/powerpoint/2010/main" val="104441051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C114B2-C58E-4940-BFFC-2197BAFDAC45}" type="slidenum">
              <a:rPr lang="en-US"/>
              <a:pPr/>
              <a:t>‹#›</a:t>
            </a:fld>
            <a:endParaRPr lang="en-US"/>
          </a:p>
        </p:txBody>
      </p:sp>
    </p:spTree>
    <p:extLst>
      <p:ext uri="{BB962C8B-B14F-4D97-AF65-F5344CB8AC3E}">
        <p14:creationId xmlns:p14="http://schemas.microsoft.com/office/powerpoint/2010/main" val="117476046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BF4F2B-B476-4BE2-BBBC-E7FE952B858D}" type="slidenum">
              <a:rPr lang="en-US"/>
              <a:pPr/>
              <a:t>‹#›</a:t>
            </a:fld>
            <a:endParaRPr lang="en-US"/>
          </a:p>
        </p:txBody>
      </p:sp>
    </p:spTree>
    <p:extLst>
      <p:ext uri="{BB962C8B-B14F-4D97-AF65-F5344CB8AC3E}">
        <p14:creationId xmlns:p14="http://schemas.microsoft.com/office/powerpoint/2010/main" val="312064956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B6AC5F-D90D-4F85-A88B-6A2D17E913A6}" type="slidenum">
              <a:rPr lang="en-US"/>
              <a:pPr/>
              <a:t>‹#›</a:t>
            </a:fld>
            <a:endParaRPr lang="en-US"/>
          </a:p>
        </p:txBody>
      </p:sp>
    </p:spTree>
    <p:extLst>
      <p:ext uri="{BB962C8B-B14F-4D97-AF65-F5344CB8AC3E}">
        <p14:creationId xmlns:p14="http://schemas.microsoft.com/office/powerpoint/2010/main" val="6584037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957367-E265-4488-96BE-FEA84E50C31D}" type="slidenum">
              <a:rPr lang="en-US"/>
              <a:pPr/>
              <a:t>‹#›</a:t>
            </a:fld>
            <a:endParaRPr lang="en-US"/>
          </a:p>
        </p:txBody>
      </p:sp>
    </p:spTree>
    <p:extLst>
      <p:ext uri="{BB962C8B-B14F-4D97-AF65-F5344CB8AC3E}">
        <p14:creationId xmlns:p14="http://schemas.microsoft.com/office/powerpoint/2010/main" val="300921988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AC6BDB-3B39-4E57-AAC6-9A74684D3A57}" type="slidenum">
              <a:rPr lang="en-US"/>
              <a:pPr/>
              <a:t>‹#›</a:t>
            </a:fld>
            <a:endParaRPr lang="en-US"/>
          </a:p>
        </p:txBody>
      </p:sp>
    </p:spTree>
    <p:extLst>
      <p:ext uri="{BB962C8B-B14F-4D97-AF65-F5344CB8AC3E}">
        <p14:creationId xmlns:p14="http://schemas.microsoft.com/office/powerpoint/2010/main" val="271813513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1AD07F-C9D6-4D53-A296-01921AE42D9D}" type="slidenum">
              <a:rPr lang="en-US"/>
              <a:pPr/>
              <a:t>‹#›</a:t>
            </a:fld>
            <a:endParaRPr lang="en-US"/>
          </a:p>
        </p:txBody>
      </p:sp>
    </p:spTree>
    <p:extLst>
      <p:ext uri="{BB962C8B-B14F-4D97-AF65-F5344CB8AC3E}">
        <p14:creationId xmlns:p14="http://schemas.microsoft.com/office/powerpoint/2010/main" val="116731157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8D52D9-1822-47F6-A033-05EC8AA3CB74}" type="slidenum">
              <a:rPr lang="en-US"/>
              <a:pPr/>
              <a:t>‹#›</a:t>
            </a:fld>
            <a:endParaRPr lang="en-US"/>
          </a:p>
        </p:txBody>
      </p:sp>
    </p:spTree>
    <p:extLst>
      <p:ext uri="{BB962C8B-B14F-4D97-AF65-F5344CB8AC3E}">
        <p14:creationId xmlns:p14="http://schemas.microsoft.com/office/powerpoint/2010/main" val="292133512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09600" y="292100"/>
            <a:ext cx="109728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7" name="Rectangle 3"/>
          <p:cNvSpPr>
            <a:spLocks noGrp="1" noChangeArrowheads="1"/>
          </p:cNvSpPr>
          <p:nvPr>
            <p:ph type="body" idx="1"/>
          </p:nvPr>
        </p:nvSpPr>
        <p:spPr bwMode="auto">
          <a:xfrm>
            <a:off x="609600" y="19050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endParaRPr lang="en-US"/>
          </a:p>
        </p:txBody>
      </p:sp>
      <p:sp>
        <p:nvSpPr>
          <p:cNvPr id="2150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2151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252B5FCF-CEB5-405C-A9D9-C134CB4F9A5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fade/>
  </p:transition>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1905000"/>
            <a:ext cx="12192000" cy="3139321"/>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C00000"/>
                </a:solidFill>
                <a:effectLst>
                  <a:outerShdw blurRad="50800" algn="tl" rotWithShape="0">
                    <a:srgbClr val="000000"/>
                  </a:outerShdw>
                </a:effectLst>
              </a:rPr>
              <a:t>Lesson 1:</a:t>
            </a:r>
          </a:p>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Looking at the World Through the Eyes of God</a:t>
            </a:r>
          </a:p>
        </p:txBody>
      </p:sp>
    </p:spTree>
    <p:extLst>
      <p:ext uri="{BB962C8B-B14F-4D97-AF65-F5344CB8AC3E}">
        <p14:creationId xmlns:p14="http://schemas.microsoft.com/office/powerpoint/2010/main" val="134562706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4CE896-206B-4421-A4A2-30637ECEBB49}"/>
              </a:ext>
            </a:extLst>
          </p:cNvPr>
          <p:cNvSpPr txBox="1"/>
          <p:nvPr/>
        </p:nvSpPr>
        <p:spPr>
          <a:xfrm>
            <a:off x="1524000" y="1295400"/>
            <a:ext cx="9144000" cy="707886"/>
          </a:xfrm>
          <a:prstGeom prst="rect">
            <a:avLst/>
          </a:prstGeom>
          <a:noFill/>
        </p:spPr>
        <p:txBody>
          <a:bodyPr wrap="square" rtlCol="0">
            <a:spAutoFit/>
          </a:bodyPr>
          <a:lstStyle/>
          <a:p>
            <a:r>
              <a:rPr lang="en-US" sz="4000" b="1" dirty="0">
                <a:solidFill>
                  <a:srgbClr val="000000"/>
                </a:solidFill>
              </a:rPr>
              <a:t>Lesson Plan and Agenda</a:t>
            </a:r>
          </a:p>
        </p:txBody>
      </p:sp>
      <p:sp>
        <p:nvSpPr>
          <p:cNvPr id="5" name="TextBox 4">
            <a:extLst>
              <a:ext uri="{FF2B5EF4-FFF2-40B4-BE49-F238E27FC236}">
                <a16:creationId xmlns:a16="http://schemas.microsoft.com/office/drawing/2014/main" id="{A32AAF33-859C-47FC-8AAC-A7281F32493A}"/>
              </a:ext>
            </a:extLst>
          </p:cNvPr>
          <p:cNvSpPr txBox="1"/>
          <p:nvPr/>
        </p:nvSpPr>
        <p:spPr>
          <a:xfrm>
            <a:off x="2209800" y="2003286"/>
            <a:ext cx="8229600" cy="3785652"/>
          </a:xfrm>
          <a:prstGeom prst="rect">
            <a:avLst/>
          </a:prstGeom>
          <a:noFill/>
        </p:spPr>
        <p:txBody>
          <a:bodyPr wrap="square" rtlCol="0">
            <a:spAutoFit/>
          </a:bodyPr>
          <a:lstStyle/>
          <a:p>
            <a:pPr marL="742950" indent="-742950" algn="l">
              <a:lnSpc>
                <a:spcPct val="150000"/>
              </a:lnSpc>
              <a:buFont typeface="+mj-lt"/>
              <a:buAutoNum type="arabicPeriod"/>
            </a:pPr>
            <a:r>
              <a:rPr lang="en-US" sz="2400" dirty="0">
                <a:solidFill>
                  <a:srgbClr val="000000"/>
                </a:solidFill>
                <a:latin typeface="+mn-lt"/>
              </a:rPr>
              <a:t>Looking at the World through the Eyes of God</a:t>
            </a:r>
          </a:p>
          <a:p>
            <a:pPr marL="742950" indent="-742950" algn="l">
              <a:lnSpc>
                <a:spcPct val="150000"/>
              </a:lnSpc>
              <a:buFont typeface="+mj-lt"/>
              <a:buAutoNum type="arabicPeriod"/>
            </a:pPr>
            <a:r>
              <a:rPr lang="en-US" sz="2400" dirty="0">
                <a:solidFill>
                  <a:srgbClr val="000000"/>
                </a:solidFill>
                <a:latin typeface="+mn-lt"/>
              </a:rPr>
              <a:t>The Hopelessness of a Wrong Relationship with God</a:t>
            </a:r>
          </a:p>
          <a:p>
            <a:pPr marL="742950" indent="-742950" algn="l">
              <a:lnSpc>
                <a:spcPct val="150000"/>
              </a:lnSpc>
              <a:buFont typeface="+mj-lt"/>
              <a:buAutoNum type="arabicPeriod"/>
            </a:pPr>
            <a:r>
              <a:rPr lang="en-US" sz="2400" dirty="0">
                <a:solidFill>
                  <a:srgbClr val="000000"/>
                </a:solidFill>
                <a:latin typeface="+mn-lt"/>
              </a:rPr>
              <a:t>What God has Done for the Lost World</a:t>
            </a:r>
          </a:p>
          <a:p>
            <a:pPr marL="742950" indent="-742950" algn="l">
              <a:lnSpc>
                <a:spcPct val="150000"/>
              </a:lnSpc>
              <a:buFont typeface="+mj-lt"/>
              <a:buAutoNum type="arabicPeriod"/>
            </a:pPr>
            <a:r>
              <a:rPr lang="en-US" sz="2400" dirty="0">
                <a:solidFill>
                  <a:srgbClr val="000000"/>
                </a:solidFill>
                <a:latin typeface="+mn-lt"/>
              </a:rPr>
              <a:t>How to Appropriate What God has Done</a:t>
            </a:r>
          </a:p>
          <a:p>
            <a:pPr marL="742950" indent="-742950" algn="l">
              <a:lnSpc>
                <a:spcPct val="150000"/>
              </a:lnSpc>
              <a:buFont typeface="+mj-lt"/>
              <a:buAutoNum type="arabicPeriod"/>
            </a:pPr>
            <a:r>
              <a:rPr lang="en-US" sz="2400" dirty="0">
                <a:solidFill>
                  <a:srgbClr val="000000"/>
                </a:solidFill>
                <a:latin typeface="+mn-lt"/>
              </a:rPr>
              <a:t>Elements of Fellowship and Fruitfulness with God</a:t>
            </a:r>
          </a:p>
          <a:p>
            <a:pPr marL="742950" indent="-742950" algn="l">
              <a:lnSpc>
                <a:spcPct val="150000"/>
              </a:lnSpc>
              <a:buFont typeface="+mj-lt"/>
              <a:buAutoNum type="arabicPeriod"/>
            </a:pPr>
            <a:r>
              <a:rPr lang="en-US" sz="2400" dirty="0">
                <a:solidFill>
                  <a:srgbClr val="000000"/>
                </a:solidFill>
                <a:latin typeface="+mn-lt"/>
              </a:rPr>
              <a:t>Worshiping and Serving God in One of His Churches</a:t>
            </a:r>
          </a:p>
          <a:p>
            <a:pPr marL="742950" indent="-742950" algn="l">
              <a:buFont typeface="+mj-lt"/>
              <a:buAutoNum type="arabicPeriod"/>
            </a:pPr>
            <a:endParaRPr lang="en-US" sz="2400" dirty="0">
              <a:solidFill>
                <a:srgbClr val="000000"/>
              </a:solidFill>
              <a:latin typeface="+mn-lt"/>
            </a:endParaRPr>
          </a:p>
        </p:txBody>
      </p:sp>
    </p:spTree>
    <p:extLst>
      <p:ext uri="{BB962C8B-B14F-4D97-AF65-F5344CB8AC3E}">
        <p14:creationId xmlns:p14="http://schemas.microsoft.com/office/powerpoint/2010/main" val="37883500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2000"/>
                                  </p:stCondLst>
                                  <p:childTnLst>
                                    <p:animClr clrSpc="rgb" dir="cw">
                                      <p:cBhvr override="childStyle">
                                        <p:cTn id="6" dur="500" fill="hold"/>
                                        <p:tgtEl>
                                          <p:spTgt spid="5">
                                            <p:txEl>
                                              <p:pRg st="1" end="1"/>
                                            </p:txEl>
                                          </p:spTgt>
                                        </p:tgtEl>
                                        <p:attrNameLst>
                                          <p:attrName>style.color</p:attrName>
                                        </p:attrNameLst>
                                      </p:cBhvr>
                                      <p:to>
                                        <a:srgbClr val="1591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16" name="TextBox 15"/>
          <p:cNvSpPr txBox="1"/>
          <p:nvPr/>
        </p:nvSpPr>
        <p:spPr>
          <a:xfrm>
            <a:off x="1524000" y="1"/>
            <a:ext cx="9144000" cy="646331"/>
          </a:xfrm>
          <a:prstGeom prst="rect">
            <a:avLst/>
          </a:prstGeom>
          <a:noFill/>
        </p:spPr>
        <p:txBody>
          <a:bodyPr wrap="square" rtlCol="0">
            <a:spAutoFit/>
          </a:bodyPr>
          <a:lstStyle/>
          <a:p>
            <a:r>
              <a:rPr lang="en-US" sz="3600" dirty="0">
                <a:solidFill>
                  <a:srgbClr val="000000"/>
                </a:solidFill>
              </a:rPr>
              <a:t>GOD</a:t>
            </a:r>
          </a:p>
        </p:txBody>
      </p:sp>
      <p:sp>
        <p:nvSpPr>
          <p:cNvPr id="13" name="TextBox 12"/>
          <p:cNvSpPr txBox="1"/>
          <p:nvPr/>
        </p:nvSpPr>
        <p:spPr>
          <a:xfrm>
            <a:off x="1524000" y="2514600"/>
            <a:ext cx="9144000" cy="1569660"/>
          </a:xfrm>
          <a:prstGeom prst="rect">
            <a:avLst/>
          </a:prstGeom>
          <a:noFill/>
        </p:spPr>
        <p:txBody>
          <a:bodyPr wrap="square" rtlCol="0">
            <a:spAutoFit/>
          </a:bodyPr>
          <a:lstStyle/>
          <a:p>
            <a:r>
              <a:rPr lang="en-US" sz="9600" dirty="0">
                <a:solidFill>
                  <a:srgbClr val="000000"/>
                </a:solidFill>
              </a:rPr>
              <a:t>GOD</a:t>
            </a:r>
          </a:p>
        </p:txBody>
      </p:sp>
      <p:sp>
        <p:nvSpPr>
          <p:cNvPr id="17" name="TextBox 16"/>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19" name="TextBox 18"/>
          <p:cNvSpPr txBox="1"/>
          <p:nvPr/>
        </p:nvSpPr>
        <p:spPr>
          <a:xfrm>
            <a:off x="1524000" y="3810000"/>
            <a:ext cx="9144000" cy="707886"/>
          </a:xfrm>
          <a:prstGeom prst="rect">
            <a:avLst/>
          </a:prstGeom>
          <a:noFill/>
        </p:spPr>
        <p:txBody>
          <a:bodyPr wrap="square" rtlCol="0">
            <a:spAutoFit/>
          </a:bodyPr>
          <a:lstStyle/>
          <a:p>
            <a:r>
              <a:rPr lang="en-US" sz="4000" dirty="0">
                <a:solidFill>
                  <a:srgbClr val="C00000"/>
                </a:solidFill>
              </a:rPr>
              <a:t>I Samuel 16:7</a:t>
            </a:r>
          </a:p>
        </p:txBody>
      </p:sp>
      <p:sp>
        <p:nvSpPr>
          <p:cNvPr id="29" name="Rectangle 28"/>
          <p:cNvSpPr/>
          <p:nvPr/>
        </p:nvSpPr>
        <p:spPr bwMode="auto">
          <a:xfrm>
            <a:off x="0" y="0"/>
            <a:ext cx="12192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45720" rIns="457200" bIns="45720" numCol="1" rtlCol="0" anchor="ctr" anchorCtr="0" compatLnSpc="1">
            <a:prstTxWarp prst="textNoShape">
              <a:avLst/>
            </a:prstTxWarp>
          </a:bodyPr>
          <a:lstStyle/>
          <a:p>
            <a:endParaRPr lang="en-US" sz="4800" dirty="0">
              <a:solidFill>
                <a:srgbClr val="C00000"/>
              </a:solidFill>
              <a:latin typeface="+mn-lt"/>
            </a:endParaRPr>
          </a:p>
          <a:p>
            <a:pPr algn="l"/>
            <a:r>
              <a:rPr lang="en-US" sz="4800" dirty="0">
                <a:solidFill>
                  <a:srgbClr val="C00000"/>
                </a:solidFill>
                <a:latin typeface="+mn-lt"/>
              </a:rPr>
              <a:t>But the Lord said unto Samuel, Look not on his countenance, or on the height of his stature; because I have refused him: for the Lord </a:t>
            </a:r>
            <a:r>
              <a:rPr lang="en-US" sz="4800" dirty="0" err="1">
                <a:solidFill>
                  <a:srgbClr val="C00000"/>
                </a:solidFill>
                <a:latin typeface="+mn-lt"/>
              </a:rPr>
              <a:t>seeth</a:t>
            </a:r>
            <a:r>
              <a:rPr lang="en-US" sz="4800" dirty="0">
                <a:solidFill>
                  <a:srgbClr val="C00000"/>
                </a:solidFill>
                <a:latin typeface="+mn-lt"/>
              </a:rPr>
              <a:t> not as man </a:t>
            </a:r>
            <a:r>
              <a:rPr lang="en-US" sz="4800" dirty="0" err="1">
                <a:solidFill>
                  <a:srgbClr val="C00000"/>
                </a:solidFill>
                <a:latin typeface="+mn-lt"/>
              </a:rPr>
              <a:t>seeth</a:t>
            </a:r>
            <a:r>
              <a:rPr lang="en-US" sz="4800" dirty="0">
                <a:solidFill>
                  <a:srgbClr val="C00000"/>
                </a:solidFill>
                <a:latin typeface="+mn-lt"/>
              </a:rPr>
              <a:t>; for man </a:t>
            </a:r>
            <a:r>
              <a:rPr lang="en-US" sz="4800" dirty="0" err="1">
                <a:solidFill>
                  <a:srgbClr val="C00000"/>
                </a:solidFill>
                <a:latin typeface="+mn-lt"/>
              </a:rPr>
              <a:t>looketh</a:t>
            </a:r>
            <a:r>
              <a:rPr lang="en-US" sz="4800" dirty="0">
                <a:solidFill>
                  <a:srgbClr val="C00000"/>
                </a:solidFill>
                <a:latin typeface="+mn-lt"/>
              </a:rPr>
              <a:t> on the outward appearance, but the Lord </a:t>
            </a:r>
            <a:r>
              <a:rPr lang="en-US" sz="4800" dirty="0" err="1">
                <a:solidFill>
                  <a:srgbClr val="C00000"/>
                </a:solidFill>
                <a:latin typeface="+mn-lt"/>
              </a:rPr>
              <a:t>looketh</a:t>
            </a:r>
            <a:r>
              <a:rPr lang="en-US" sz="4800" dirty="0">
                <a:solidFill>
                  <a:srgbClr val="C00000"/>
                </a:solidFill>
                <a:latin typeface="+mn-lt"/>
              </a:rPr>
              <a:t> on the heart.</a:t>
            </a:r>
          </a:p>
          <a:p>
            <a:pPr algn="r"/>
            <a:r>
              <a:rPr lang="en-US" sz="4800" dirty="0">
                <a:solidFill>
                  <a:srgbClr val="000000"/>
                </a:solidFill>
                <a:latin typeface="+mn-lt"/>
              </a:rPr>
              <a:t>I Samuel 16:7</a:t>
            </a:r>
          </a:p>
          <a:p>
            <a:endParaRPr lang="en-US" sz="4800"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20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500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2000"/>
                                  </p:stCondLst>
                                  <p:childTnLst>
                                    <p:animEffect transition="out" filter="fade">
                                      <p:cBhvr>
                                        <p:cTn id="19" dur="1000"/>
                                        <p:tgtEl>
                                          <p:spTgt spid="29"/>
                                        </p:tgtEl>
                                      </p:cBhvr>
                                    </p:animEffect>
                                    <p:set>
                                      <p:cBhvr>
                                        <p:cTn id="20" dur="1" fill="hold">
                                          <p:stCondLst>
                                            <p:cond delay="999"/>
                                          </p:stCondLst>
                                        </p:cTn>
                                        <p:tgtEl>
                                          <p:spTgt spid="29"/>
                                        </p:tgtEl>
                                        <p:attrNameLst>
                                          <p:attrName>style.visibility</p:attrName>
                                        </p:attrNameLst>
                                      </p:cBhvr>
                                      <p:to>
                                        <p:strVal val="hidden"/>
                                      </p:to>
                                    </p:set>
                                  </p:childTnLst>
                                </p:cTn>
                              </p:par>
                            </p:childTnLst>
                          </p:cTn>
                        </p:par>
                        <p:par>
                          <p:cTn id="21" fill="hold">
                            <p:stCondLst>
                              <p:cond delay="3000"/>
                            </p:stCondLst>
                            <p:childTnLst>
                              <p:par>
                                <p:cTn id="22" presetID="1" presetClass="exit" presetSubtype="0" fill="hold" grpId="2" nodeType="afterEffect">
                                  <p:stCondLst>
                                    <p:cond delay="0"/>
                                  </p:stCondLst>
                                  <p:childTnLst>
                                    <p:set>
                                      <p:cBhvr>
                                        <p:cTn id="23" dur="1" fill="hold">
                                          <p:stCondLst>
                                            <p:cond delay="0"/>
                                          </p:stCondLst>
                                        </p:cTn>
                                        <p:tgtEl>
                                          <p:spTgt spid="19"/>
                                        </p:tgtEl>
                                        <p:attrNameLst>
                                          <p:attrName>style.visibility</p:attrName>
                                        </p:attrNameLst>
                                      </p:cBhvr>
                                      <p:to>
                                        <p:strVal val="hidden"/>
                                      </p:to>
                                    </p:set>
                                  </p:childTnLst>
                                </p:cTn>
                              </p:par>
                            </p:childTnLst>
                          </p:cTn>
                        </p:par>
                        <p:par>
                          <p:cTn id="24" fill="hold">
                            <p:stCondLst>
                              <p:cond delay="3000"/>
                            </p:stCondLst>
                            <p:childTnLst>
                              <p:par>
                                <p:cTn id="25" presetID="6" presetClass="emph" presetSubtype="0" fill="hold" nodeType="afterEffect">
                                  <p:stCondLst>
                                    <p:cond delay="0"/>
                                  </p:stCondLst>
                                  <p:childTnLst>
                                    <p:animScale>
                                      <p:cBhvr>
                                        <p:cTn id="26" dur="1000" fill="hold"/>
                                        <p:tgtEl>
                                          <p:spTgt spid="13"/>
                                        </p:tgtEl>
                                      </p:cBhvr>
                                      <p:by x="40000" y="40000"/>
                                    </p:animScale>
                                  </p:childTnLst>
                                </p:cTn>
                              </p:par>
                              <p:par>
                                <p:cTn id="27" presetID="64" presetClass="path" presetSubtype="0" accel="50000" fill="hold" nodeType="withEffect">
                                  <p:stCondLst>
                                    <p:cond delay="0"/>
                                  </p:stCondLst>
                                  <p:childTnLst>
                                    <p:animMotion origin="layout" path="M 0 2.80259E-6 L 0 -0.42537 " pathEditMode="relative" rAng="0" ptsTypes="AA">
                                      <p:cBhvr>
                                        <p:cTn id="28" dur="1000" fill="hold"/>
                                        <p:tgtEl>
                                          <p:spTgt spid="13"/>
                                        </p:tgtEl>
                                        <p:attrNameLst>
                                          <p:attrName>ppt_x</p:attrName>
                                          <p:attrName>ppt_y</p:attrName>
                                        </p:attrNameLst>
                                      </p:cBhvr>
                                      <p:rCtr x="0" y="-213"/>
                                    </p:animMotion>
                                  </p:childTnLst>
                                </p:cTn>
                              </p:par>
                              <p:par>
                                <p:cTn id="29" presetID="10" presetClass="exit" presetSubtype="0" fill="hold" grpId="0" nodeType="withEffect">
                                  <p:stCondLst>
                                    <p:cond delay="60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childTnLst>
                          </p:cTn>
                        </p:par>
                        <p:par>
                          <p:cTn id="32" fill="hold">
                            <p:stCondLst>
                              <p:cond delay="4100"/>
                            </p:stCondLst>
                            <p:childTnLst>
                              <p:par>
                                <p:cTn id="33" presetID="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3" grpId="0"/>
      <p:bldP spid="13" grpId="1"/>
      <p:bldP spid="17" grpId="0"/>
      <p:bldP spid="19" grpId="1"/>
      <p:bldP spid="19" grpId="2"/>
      <p:bldP spid="29" grpId="0" animBg="1"/>
      <p:bldP spid="2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524000" y="3048001"/>
            <a:ext cx="9144000" cy="646331"/>
          </a:xfrm>
          <a:prstGeom prst="rect">
            <a:avLst/>
          </a:prstGeom>
          <a:noFill/>
        </p:spPr>
        <p:txBody>
          <a:bodyPr wrap="square" rtlCol="0">
            <a:spAutoFit/>
          </a:bodyPr>
          <a:lstStyle/>
          <a:p>
            <a:r>
              <a:rPr lang="en-US" sz="3600" dirty="0">
                <a:solidFill>
                  <a:srgbClr val="000000"/>
                </a:solidFill>
              </a:rPr>
              <a:t>Romans 14:11-12</a:t>
            </a:r>
            <a:endParaRPr lang="en-US" sz="3600" dirty="0"/>
          </a:p>
        </p:txBody>
      </p:sp>
      <p:sp>
        <p:nvSpPr>
          <p:cNvPr id="31" name="TextBox 30"/>
          <p:cNvSpPr txBox="1"/>
          <p:nvPr/>
        </p:nvSpPr>
        <p:spPr>
          <a:xfrm>
            <a:off x="1524000" y="3048001"/>
            <a:ext cx="9144000" cy="646331"/>
          </a:xfrm>
          <a:prstGeom prst="rect">
            <a:avLst/>
          </a:prstGeom>
          <a:noFill/>
        </p:spPr>
        <p:txBody>
          <a:bodyPr wrap="square" rtlCol="0">
            <a:spAutoFit/>
          </a:bodyPr>
          <a:lstStyle/>
          <a:p>
            <a:r>
              <a:rPr lang="en-US" sz="3600" dirty="0">
                <a:solidFill>
                  <a:srgbClr val="000000"/>
                </a:solidFill>
              </a:rPr>
              <a:t>Romans 2:2</a:t>
            </a:r>
            <a:endParaRPr lang="en-US" sz="3600" dirty="0"/>
          </a:p>
        </p:txBody>
      </p:sp>
      <p:sp>
        <p:nvSpPr>
          <p:cNvPr id="32" name="TextBox 31"/>
          <p:cNvSpPr txBox="1"/>
          <p:nvPr/>
        </p:nvSpPr>
        <p:spPr>
          <a:xfrm>
            <a:off x="1524000" y="3048001"/>
            <a:ext cx="9144000" cy="646331"/>
          </a:xfrm>
          <a:prstGeom prst="rect">
            <a:avLst/>
          </a:prstGeom>
          <a:noFill/>
        </p:spPr>
        <p:txBody>
          <a:bodyPr wrap="square" rtlCol="0">
            <a:spAutoFit/>
          </a:bodyPr>
          <a:lstStyle/>
          <a:p>
            <a:r>
              <a:rPr lang="en-US" sz="3600" dirty="0">
                <a:solidFill>
                  <a:srgbClr val="000000"/>
                </a:solidFill>
              </a:rPr>
              <a:t>John 17:17</a:t>
            </a:r>
            <a:endParaRPr lang="en-US" sz="3600" dirty="0"/>
          </a:p>
        </p:txBody>
      </p:sp>
      <p:sp>
        <p:nvSpPr>
          <p:cNvPr id="15" name="Rectangle 14"/>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9" name="TextBox 8"/>
          <p:cNvSpPr txBox="1"/>
          <p:nvPr/>
        </p:nvSpPr>
        <p:spPr>
          <a:xfrm>
            <a:off x="1410970" y="231862"/>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6" name="TextBox 15"/>
          <p:cNvSpPr txBox="1"/>
          <p:nvPr/>
        </p:nvSpPr>
        <p:spPr>
          <a:xfrm>
            <a:off x="1524000" y="1"/>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0" name="Rectangle 19"/>
          <p:cNvSpPr/>
          <p:nvPr/>
        </p:nvSpPr>
        <p:spPr bwMode="auto">
          <a:xfrm>
            <a:off x="0" y="1"/>
            <a:ext cx="12192000"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800" dirty="0">
                <a:solidFill>
                  <a:srgbClr val="C00000"/>
                </a:solidFill>
                <a:latin typeface="+mn-lt"/>
              </a:rPr>
              <a:t>Sanctify them through thy truth: thy word is truth.</a:t>
            </a:r>
          </a:p>
          <a:p>
            <a:pPr algn="r"/>
            <a:r>
              <a:rPr lang="en-US" sz="4800" dirty="0">
                <a:solidFill>
                  <a:srgbClr val="000000"/>
                </a:solidFill>
                <a:latin typeface="+mn-lt"/>
              </a:rPr>
              <a:t>John 17:17</a:t>
            </a:r>
          </a:p>
        </p:txBody>
      </p:sp>
      <p:sp>
        <p:nvSpPr>
          <p:cNvPr id="28" name="Rectangle 27"/>
          <p:cNvSpPr/>
          <p:nvPr/>
        </p:nvSpPr>
        <p:spPr bwMode="auto">
          <a:xfrm>
            <a:off x="0" y="0"/>
            <a:ext cx="12192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endParaRPr lang="en-US" sz="4800" dirty="0">
              <a:solidFill>
                <a:srgbClr val="C00000"/>
              </a:solidFill>
              <a:latin typeface="+mn-lt"/>
            </a:endParaRPr>
          </a:p>
          <a:p>
            <a:r>
              <a:rPr lang="en-US" sz="4800" dirty="0">
                <a:solidFill>
                  <a:srgbClr val="C00000"/>
                </a:solidFill>
                <a:latin typeface="+mn-lt"/>
              </a:rPr>
              <a:t>But we are sure that the judgment of God is according to truth against them which commit such things.</a:t>
            </a:r>
          </a:p>
          <a:p>
            <a:pPr algn="r"/>
            <a:r>
              <a:rPr lang="en-US" sz="4800" dirty="0">
                <a:solidFill>
                  <a:srgbClr val="000000"/>
                </a:solidFill>
                <a:latin typeface="+mn-lt"/>
              </a:rPr>
              <a:t>Romans 2:2</a:t>
            </a:r>
          </a:p>
          <a:p>
            <a:endParaRPr lang="en-US" sz="4800" dirty="0">
              <a:solidFill>
                <a:srgbClr val="000000"/>
              </a:solidFill>
              <a:latin typeface="+mn-lt"/>
            </a:endParaRPr>
          </a:p>
        </p:txBody>
      </p:sp>
      <p:sp>
        <p:nvSpPr>
          <p:cNvPr id="29" name="Rectangle 28"/>
          <p:cNvSpPr/>
          <p:nvPr/>
        </p:nvSpPr>
        <p:spPr bwMode="auto">
          <a:xfrm>
            <a:off x="0" y="-1"/>
            <a:ext cx="12192000" cy="6858001"/>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endParaRPr lang="en-US" sz="4800" dirty="0">
              <a:solidFill>
                <a:srgbClr val="C00000"/>
              </a:solidFill>
              <a:latin typeface="+mn-lt"/>
            </a:endParaRPr>
          </a:p>
          <a:p>
            <a:r>
              <a:rPr lang="en-US" sz="4800" dirty="0">
                <a:solidFill>
                  <a:srgbClr val="C00000"/>
                </a:solidFill>
                <a:latin typeface="+mn-lt"/>
              </a:rPr>
              <a:t>(11) For it is written, As I live, saith the Lord, every knee shall bow to me, and every tongue shall confess to God.</a:t>
            </a:r>
          </a:p>
          <a:p>
            <a:r>
              <a:rPr lang="en-US" sz="4800" dirty="0">
                <a:solidFill>
                  <a:srgbClr val="C00000"/>
                </a:solidFill>
                <a:latin typeface="+mn-lt"/>
              </a:rPr>
              <a:t>(12) So then every one of us shall give account of himself to God.</a:t>
            </a:r>
          </a:p>
          <a:p>
            <a:pPr algn="r"/>
            <a:r>
              <a:rPr lang="en-US" sz="4800" dirty="0">
                <a:solidFill>
                  <a:srgbClr val="000000"/>
                </a:solidFill>
                <a:latin typeface="+mn-lt"/>
              </a:rPr>
              <a:t>Romans 14:11-12</a:t>
            </a:r>
          </a:p>
          <a:p>
            <a:endParaRPr lang="en-US" sz="4800"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1" nodeType="clickEffect">
                                  <p:stCondLst>
                                    <p:cond delay="200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2000"/>
                                  </p:stCondLst>
                                  <p:childTnLst>
                                    <p:animEffect transition="out" filter="fade">
                                      <p:cBhvr>
                                        <p:cTn id="15" dur="1000"/>
                                        <p:tgtEl>
                                          <p:spTgt spid="29"/>
                                        </p:tgtEl>
                                      </p:cBhvr>
                                    </p:animEffect>
                                    <p:set>
                                      <p:cBhvr>
                                        <p:cTn id="16" dur="1" fill="hold">
                                          <p:stCondLst>
                                            <p:cond delay="999"/>
                                          </p:stCondLst>
                                        </p:cTn>
                                        <p:tgtEl>
                                          <p:spTgt spid="29"/>
                                        </p:tgtEl>
                                        <p:attrNameLst>
                                          <p:attrName>style.visibility</p:attrName>
                                        </p:attrNameLst>
                                      </p:cBhvr>
                                      <p:to>
                                        <p:strVal val="hidden"/>
                                      </p:to>
                                    </p:set>
                                  </p:childTnLst>
                                </p:cTn>
                              </p:par>
                            </p:childTnLst>
                          </p:cTn>
                        </p:par>
                        <p:par>
                          <p:cTn id="17" fill="hold">
                            <p:stCondLst>
                              <p:cond delay="3000"/>
                            </p:stCondLst>
                            <p:childTnLst>
                              <p:par>
                                <p:cTn id="18" presetID="0" presetClass="path" presetSubtype="0" accel="50000" decel="50000" fill="hold" grpId="1" nodeType="afterEffect">
                                  <p:stCondLst>
                                    <p:cond delay="0"/>
                                  </p:stCondLst>
                                  <p:childTnLst>
                                    <p:animMotion origin="layout" path="M 1.94444E-6 4.81481E-6 L -0.27587 -0.43588 " pathEditMode="relative" rAng="0" ptsTypes="AA">
                                      <p:cBhvr>
                                        <p:cTn id="19" dur="1000" fill="hold"/>
                                        <p:tgtEl>
                                          <p:spTgt spid="30"/>
                                        </p:tgtEl>
                                        <p:attrNameLst>
                                          <p:attrName>ppt_x</p:attrName>
                                          <p:attrName>ppt_y</p:attrName>
                                        </p:attrNameLst>
                                      </p:cBhvr>
                                      <p:rCtr x="-13800" y="-21800"/>
                                    </p:animMotion>
                                  </p:childTnLst>
                                </p:cTn>
                              </p:par>
                              <p:par>
                                <p:cTn id="20" presetID="6" presetClass="emph" presetSubtype="0" fill="hold" grpId="2" nodeType="withEffect">
                                  <p:stCondLst>
                                    <p:cond delay="0"/>
                                  </p:stCondLst>
                                  <p:childTnLst>
                                    <p:animScale>
                                      <p:cBhvr>
                                        <p:cTn id="21" dur="1000" fill="hold"/>
                                        <p:tgtEl>
                                          <p:spTgt spid="30"/>
                                        </p:tgtEl>
                                      </p:cBhvr>
                                      <p:by x="40000" y="40000"/>
                                    </p:animScale>
                                  </p:childTnLst>
                                </p:cTn>
                              </p:par>
                              <p:par>
                                <p:cTn id="22" presetID="10" presetClass="exit" presetSubtype="0" fill="hold" grpId="3" nodeType="withEffect">
                                  <p:stCondLst>
                                    <p:cond delay="400"/>
                                  </p:stCondLst>
                                  <p:childTnLst>
                                    <p:animEffect transition="out" filter="fade">
                                      <p:cBhvr>
                                        <p:cTn id="23" dur="500"/>
                                        <p:tgtEl>
                                          <p:spTgt spid="30"/>
                                        </p:tgtEl>
                                      </p:cBhvr>
                                    </p:animEffect>
                                    <p:set>
                                      <p:cBhvr>
                                        <p:cTn id="24" dur="1" fill="hold">
                                          <p:stCondLst>
                                            <p:cond delay="499"/>
                                          </p:stCondLst>
                                        </p:cTn>
                                        <p:tgtEl>
                                          <p:spTgt spid="30"/>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1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2000"/>
                                  </p:stCondLst>
                                  <p:childTnLst>
                                    <p:set>
                                      <p:cBhvr>
                                        <p:cTn id="31" dur="1" fill="hold">
                                          <p:stCondLst>
                                            <p:cond delay="0"/>
                                          </p:stCondLst>
                                        </p:cTn>
                                        <p:tgtEl>
                                          <p:spTgt spid="3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200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2000"/>
                                  </p:stCondLst>
                                  <p:childTnLst>
                                    <p:animEffect transition="out" filter="fade">
                                      <p:cBhvr>
                                        <p:cTn id="40" dur="1000"/>
                                        <p:tgtEl>
                                          <p:spTgt spid="28"/>
                                        </p:tgtEl>
                                      </p:cBhvr>
                                    </p:animEffect>
                                    <p:set>
                                      <p:cBhvr>
                                        <p:cTn id="41" dur="1" fill="hold">
                                          <p:stCondLst>
                                            <p:cond delay="999"/>
                                          </p:stCondLst>
                                        </p:cTn>
                                        <p:tgtEl>
                                          <p:spTgt spid="28"/>
                                        </p:tgtEl>
                                        <p:attrNameLst>
                                          <p:attrName>style.visibility</p:attrName>
                                        </p:attrNameLst>
                                      </p:cBhvr>
                                      <p:to>
                                        <p:strVal val="hidden"/>
                                      </p:to>
                                    </p:set>
                                  </p:childTnLst>
                                </p:cTn>
                              </p:par>
                            </p:childTnLst>
                          </p:cTn>
                        </p:par>
                        <p:par>
                          <p:cTn id="42" fill="hold">
                            <p:stCondLst>
                              <p:cond delay="3000"/>
                            </p:stCondLst>
                            <p:childTnLst>
                              <p:par>
                                <p:cTn id="43" presetID="0" presetClass="path" presetSubtype="0" accel="50000" decel="50000" fill="hold" grpId="1" nodeType="afterEffect">
                                  <p:stCondLst>
                                    <p:cond delay="0"/>
                                  </p:stCondLst>
                                  <p:childTnLst>
                                    <p:animMotion origin="layout" path="M 1.94444E-6 4.81481E-6 L -0.27587 -0.43588 " pathEditMode="relative" rAng="0" ptsTypes="AA">
                                      <p:cBhvr>
                                        <p:cTn id="44" dur="1000" fill="hold"/>
                                        <p:tgtEl>
                                          <p:spTgt spid="31"/>
                                        </p:tgtEl>
                                        <p:attrNameLst>
                                          <p:attrName>ppt_x</p:attrName>
                                          <p:attrName>ppt_y</p:attrName>
                                        </p:attrNameLst>
                                      </p:cBhvr>
                                      <p:rCtr x="-13800" y="-21800"/>
                                    </p:animMotion>
                                  </p:childTnLst>
                                </p:cTn>
                              </p:par>
                              <p:par>
                                <p:cTn id="45" presetID="6" presetClass="emph" presetSubtype="0" fill="hold" grpId="2" nodeType="withEffect">
                                  <p:stCondLst>
                                    <p:cond delay="0"/>
                                  </p:stCondLst>
                                  <p:childTnLst>
                                    <p:animScale>
                                      <p:cBhvr>
                                        <p:cTn id="46" dur="1000" fill="hold"/>
                                        <p:tgtEl>
                                          <p:spTgt spid="31"/>
                                        </p:tgtEl>
                                      </p:cBhvr>
                                      <p:by x="40000" y="40000"/>
                                    </p:animScale>
                                  </p:childTnLst>
                                </p:cTn>
                              </p:par>
                              <p:par>
                                <p:cTn id="47" presetID="10" presetClass="exit" presetSubtype="0" fill="hold" grpId="3" nodeType="withEffect">
                                  <p:stCondLst>
                                    <p:cond delay="400"/>
                                  </p:stCondLst>
                                  <p:childTnLst>
                                    <p:animEffect transition="out" filter="fade">
                                      <p:cBhvr>
                                        <p:cTn id="48" dur="500"/>
                                        <p:tgtEl>
                                          <p:spTgt spid="31"/>
                                        </p:tgtEl>
                                      </p:cBhvr>
                                    </p:animEffect>
                                    <p:set>
                                      <p:cBhvr>
                                        <p:cTn id="49" dur="1" fill="hold">
                                          <p:stCondLst>
                                            <p:cond delay="499"/>
                                          </p:stCondLst>
                                        </p:cTn>
                                        <p:tgtEl>
                                          <p:spTgt spid="31"/>
                                        </p:tgtEl>
                                        <p:attrNameLst>
                                          <p:attrName>style.visibility</p:attrName>
                                        </p:attrNameLst>
                                      </p:cBhvr>
                                      <p:to>
                                        <p:strVal val="hidden"/>
                                      </p:to>
                                    </p:set>
                                  </p:childTnLst>
                                </p:cTn>
                              </p:par>
                            </p:childTnLst>
                          </p:cTn>
                        </p:par>
                        <p:par>
                          <p:cTn id="50" fill="hold">
                            <p:stCondLst>
                              <p:cond delay="4000"/>
                            </p:stCondLst>
                            <p:childTnLst>
                              <p:par>
                                <p:cTn id="51" presetID="1" presetClass="entr" presetSubtype="0" fill="hold" nodeType="after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200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1" nodeType="clickEffect">
                                  <p:stCondLst>
                                    <p:cond delay="200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2" nodeType="clickEffect">
                                  <p:stCondLst>
                                    <p:cond delay="2000"/>
                                  </p:stCondLst>
                                  <p:childTnLst>
                                    <p:animEffect transition="out" filter="fade">
                                      <p:cBhvr>
                                        <p:cTn id="65" dur="1000"/>
                                        <p:tgtEl>
                                          <p:spTgt spid="20"/>
                                        </p:tgtEl>
                                      </p:cBhvr>
                                    </p:animEffect>
                                    <p:set>
                                      <p:cBhvr>
                                        <p:cTn id="66" dur="1" fill="hold">
                                          <p:stCondLst>
                                            <p:cond delay="999"/>
                                          </p:stCondLst>
                                        </p:cTn>
                                        <p:tgtEl>
                                          <p:spTgt spid="20"/>
                                        </p:tgtEl>
                                        <p:attrNameLst>
                                          <p:attrName>style.visibility</p:attrName>
                                        </p:attrNameLst>
                                      </p:cBhvr>
                                      <p:to>
                                        <p:strVal val="hidden"/>
                                      </p:to>
                                    </p:set>
                                  </p:childTnLst>
                                </p:cTn>
                              </p:par>
                            </p:childTnLst>
                          </p:cTn>
                        </p:par>
                        <p:par>
                          <p:cTn id="67" fill="hold">
                            <p:stCondLst>
                              <p:cond delay="3000"/>
                            </p:stCondLst>
                            <p:childTnLst>
                              <p:par>
                                <p:cTn id="68" presetID="0" presetClass="path" presetSubtype="0" accel="50000" decel="50000" fill="hold" grpId="1" nodeType="afterEffect">
                                  <p:stCondLst>
                                    <p:cond delay="0"/>
                                  </p:stCondLst>
                                  <p:childTnLst>
                                    <p:animMotion origin="layout" path="M 1.94444E-6 4.81481E-6 L -0.27587 -0.43588 " pathEditMode="relative" rAng="0" ptsTypes="AA">
                                      <p:cBhvr>
                                        <p:cTn id="69" dur="1000" fill="hold"/>
                                        <p:tgtEl>
                                          <p:spTgt spid="32"/>
                                        </p:tgtEl>
                                        <p:attrNameLst>
                                          <p:attrName>ppt_x</p:attrName>
                                          <p:attrName>ppt_y</p:attrName>
                                        </p:attrNameLst>
                                      </p:cBhvr>
                                      <p:rCtr x="-13800" y="-21800"/>
                                    </p:animMotion>
                                  </p:childTnLst>
                                </p:cTn>
                              </p:par>
                              <p:par>
                                <p:cTn id="70" presetID="6" presetClass="emph" presetSubtype="0" fill="hold" grpId="2" nodeType="withEffect">
                                  <p:stCondLst>
                                    <p:cond delay="0"/>
                                  </p:stCondLst>
                                  <p:childTnLst>
                                    <p:animScale>
                                      <p:cBhvr>
                                        <p:cTn id="71" dur="1000" fill="hold"/>
                                        <p:tgtEl>
                                          <p:spTgt spid="32"/>
                                        </p:tgtEl>
                                      </p:cBhvr>
                                      <p:by x="40000" y="40000"/>
                                    </p:animScale>
                                  </p:childTnLst>
                                </p:cTn>
                              </p:par>
                              <p:par>
                                <p:cTn id="72" presetID="10" presetClass="exit" presetSubtype="0" fill="hold" grpId="3" nodeType="withEffect">
                                  <p:stCondLst>
                                    <p:cond delay="400"/>
                                  </p:stCondLst>
                                  <p:childTnLst>
                                    <p:animEffect transition="out" filter="fade">
                                      <p:cBhvr>
                                        <p:cTn id="73" dur="500"/>
                                        <p:tgtEl>
                                          <p:spTgt spid="32"/>
                                        </p:tgtEl>
                                      </p:cBhvr>
                                    </p:animEffect>
                                    <p:set>
                                      <p:cBhvr>
                                        <p:cTn id="74" dur="1" fill="hold">
                                          <p:stCondLst>
                                            <p:cond delay="499"/>
                                          </p:stCondLst>
                                        </p:cTn>
                                        <p:tgtEl>
                                          <p:spTgt spid="32"/>
                                        </p:tgtEl>
                                        <p:attrNameLst>
                                          <p:attrName>style.visibility</p:attrName>
                                        </p:attrNameLst>
                                      </p:cBhvr>
                                      <p:to>
                                        <p:strVal val="hidden"/>
                                      </p:to>
                                    </p:set>
                                  </p:childTnLst>
                                </p:cTn>
                              </p:par>
                            </p:childTnLst>
                          </p:cTn>
                        </p:par>
                        <p:par>
                          <p:cTn id="75" fill="hold">
                            <p:stCondLst>
                              <p:cond delay="4000"/>
                            </p:stCondLst>
                            <p:childTnLst>
                              <p:par>
                                <p:cTn id="76" presetID="1" presetClass="entr" presetSubtype="0" fill="hold" nodeType="afterEffect">
                                  <p:stCondLst>
                                    <p:cond delay="0"/>
                                  </p:stCondLst>
                                  <p:childTnLst>
                                    <p:set>
                                      <p:cBhvr>
                                        <p:cTn id="77"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30" grpId="2"/>
      <p:bldP spid="30" grpId="3"/>
      <p:bldP spid="31" grpId="0"/>
      <p:bldP spid="31" grpId="1"/>
      <p:bldP spid="31" grpId="2"/>
      <p:bldP spid="31" grpId="3"/>
      <p:bldP spid="32" grpId="0"/>
      <p:bldP spid="32" grpId="1"/>
      <p:bldP spid="32" grpId="2"/>
      <p:bldP spid="32" grpId="3"/>
      <p:bldP spid="20" grpId="1" animBg="1"/>
      <p:bldP spid="20" grpId="2" animBg="1"/>
      <p:bldP spid="28" grpId="0" animBg="1"/>
      <p:bldP spid="28" grpId="1" animBg="1"/>
      <p:bldP spid="29" grpId="0" animBg="1"/>
      <p:bldP spid="2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9" name="TextBox 8"/>
          <p:cNvSpPr txBox="1"/>
          <p:nvPr/>
        </p:nvSpPr>
        <p:spPr>
          <a:xfrm>
            <a:off x="1409366" y="231702"/>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0" name="TextBox 9"/>
          <p:cNvSpPr txBox="1"/>
          <p:nvPr/>
        </p:nvSpPr>
        <p:spPr>
          <a:xfrm>
            <a:off x="8843210" y="228600"/>
            <a:ext cx="3048000" cy="923330"/>
          </a:xfrm>
          <a:prstGeom prst="rect">
            <a:avLst/>
          </a:prstGeom>
          <a:noFill/>
        </p:spPr>
        <p:txBody>
          <a:bodyPr wrap="square" rtlCol="0">
            <a:spAutoFit/>
          </a:bodyPr>
          <a:lstStyle/>
          <a:p>
            <a:pPr marL="342900" indent="-342900" algn="l">
              <a:buFont typeface="+mj-lt"/>
              <a:buAutoNum type="arabicPeriod"/>
            </a:pPr>
            <a:r>
              <a:rPr lang="en-US" dirty="0">
                <a:solidFill>
                  <a:srgbClr val="000000"/>
                </a:solidFill>
              </a:rPr>
              <a:t> Construction</a:t>
            </a:r>
          </a:p>
          <a:p>
            <a:pPr marL="342900" indent="-342900" algn="l">
              <a:buFont typeface="+mj-lt"/>
              <a:buAutoNum type="arabicPeriod"/>
            </a:pPr>
            <a:r>
              <a:rPr lang="en-US" dirty="0">
                <a:solidFill>
                  <a:srgbClr val="000000"/>
                </a:solidFill>
              </a:rPr>
              <a:t> Prophecies</a:t>
            </a:r>
          </a:p>
          <a:p>
            <a:pPr marL="342900" indent="-342900" algn="l">
              <a:buFont typeface="+mj-lt"/>
              <a:buAutoNum type="arabicPeriod"/>
            </a:pPr>
            <a:r>
              <a:rPr lang="en-US" dirty="0">
                <a:solidFill>
                  <a:srgbClr val="000000"/>
                </a:solidFill>
              </a:rPr>
              <a:t> Bible Claims</a:t>
            </a:r>
          </a:p>
        </p:txBody>
      </p:sp>
      <p:sp>
        <p:nvSpPr>
          <p:cNvPr id="16" name="TextBox 15"/>
          <p:cNvSpPr txBox="1"/>
          <p:nvPr/>
        </p:nvSpPr>
        <p:spPr>
          <a:xfrm>
            <a:off x="1524000" y="1"/>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1524000" y="3102733"/>
            <a:ext cx="9144000" cy="646331"/>
          </a:xfrm>
          <a:prstGeom prst="rect">
            <a:avLst/>
          </a:prstGeom>
          <a:noFill/>
        </p:spPr>
        <p:txBody>
          <a:bodyPr wrap="square" rtlCol="0">
            <a:spAutoFit/>
          </a:bodyPr>
          <a:lstStyle/>
          <a:p>
            <a:r>
              <a:rPr lang="en-US" sz="3600" dirty="0">
                <a:solidFill>
                  <a:srgbClr val="000000"/>
                </a:solidFill>
              </a:rPr>
              <a:t>Bible Prophecies</a:t>
            </a:r>
            <a:endParaRPr lang="en-US" sz="3600" dirty="0"/>
          </a:p>
        </p:txBody>
      </p:sp>
      <p:sp>
        <p:nvSpPr>
          <p:cNvPr id="29" name="TextBox 28"/>
          <p:cNvSpPr txBox="1"/>
          <p:nvPr/>
        </p:nvSpPr>
        <p:spPr>
          <a:xfrm>
            <a:off x="1524000" y="3102732"/>
            <a:ext cx="9144000" cy="646331"/>
          </a:xfrm>
          <a:prstGeom prst="rect">
            <a:avLst/>
          </a:prstGeom>
          <a:noFill/>
        </p:spPr>
        <p:txBody>
          <a:bodyPr wrap="square" rtlCol="0">
            <a:spAutoFit/>
          </a:bodyPr>
          <a:lstStyle/>
          <a:p>
            <a:r>
              <a:rPr lang="en-US" sz="3600" dirty="0">
                <a:solidFill>
                  <a:srgbClr val="000000"/>
                </a:solidFill>
              </a:rPr>
              <a:t>Bible Claims</a:t>
            </a:r>
            <a:endParaRPr lang="en-US" sz="3600" dirty="0"/>
          </a:p>
        </p:txBody>
      </p:sp>
      <p:sp>
        <p:nvSpPr>
          <p:cNvPr id="11" name="TextBox 10">
            <a:extLst>
              <a:ext uri="{FF2B5EF4-FFF2-40B4-BE49-F238E27FC236}">
                <a16:creationId xmlns:a16="http://schemas.microsoft.com/office/drawing/2014/main" id="{E3556CF0-A4E1-264F-9CA0-2B26C1862E3E}"/>
              </a:ext>
            </a:extLst>
          </p:cNvPr>
          <p:cNvSpPr txBox="1"/>
          <p:nvPr/>
        </p:nvSpPr>
        <p:spPr>
          <a:xfrm>
            <a:off x="1524000" y="3102732"/>
            <a:ext cx="9144000" cy="646331"/>
          </a:xfrm>
          <a:prstGeom prst="rect">
            <a:avLst/>
          </a:prstGeom>
          <a:noFill/>
        </p:spPr>
        <p:txBody>
          <a:bodyPr wrap="square" rtlCol="0">
            <a:spAutoFit/>
          </a:bodyPr>
          <a:lstStyle/>
          <a:p>
            <a:r>
              <a:rPr lang="en-US" sz="3600" dirty="0">
                <a:solidFill>
                  <a:srgbClr val="000000"/>
                </a:solidFill>
              </a:rPr>
              <a:t>Bible Construction</a:t>
            </a:r>
            <a:endParaRPr lang="en-US" sz="3600" dirty="0"/>
          </a:p>
        </p:txBody>
      </p:sp>
      <p:sp>
        <p:nvSpPr>
          <p:cNvPr id="12" name="TextBox 11">
            <a:extLst>
              <a:ext uri="{FF2B5EF4-FFF2-40B4-BE49-F238E27FC236}">
                <a16:creationId xmlns:a16="http://schemas.microsoft.com/office/drawing/2014/main" id="{48DD25C8-3321-0B41-81F4-58D8223757B9}"/>
              </a:ext>
            </a:extLst>
          </p:cNvPr>
          <p:cNvSpPr txBox="1"/>
          <p:nvPr/>
        </p:nvSpPr>
        <p:spPr>
          <a:xfrm>
            <a:off x="1524000" y="3102732"/>
            <a:ext cx="9144000" cy="646331"/>
          </a:xfrm>
          <a:prstGeom prst="rect">
            <a:avLst/>
          </a:prstGeom>
          <a:noFill/>
        </p:spPr>
        <p:txBody>
          <a:bodyPr wrap="square" rtlCol="0">
            <a:spAutoFit/>
          </a:bodyPr>
          <a:lstStyle/>
          <a:p>
            <a:r>
              <a:rPr lang="en-US" sz="3600" dirty="0">
                <a:solidFill>
                  <a:srgbClr val="000000"/>
                </a:solidFill>
              </a:rPr>
              <a:t>Bible Construction</a:t>
            </a:r>
            <a:endParaRPr lang="en-US" sz="3600" dirty="0"/>
          </a:p>
        </p:txBody>
      </p:sp>
      <p:sp>
        <p:nvSpPr>
          <p:cNvPr id="13" name="TextBox 12">
            <a:extLst>
              <a:ext uri="{FF2B5EF4-FFF2-40B4-BE49-F238E27FC236}">
                <a16:creationId xmlns:a16="http://schemas.microsoft.com/office/drawing/2014/main" id="{C6DDEAAB-C755-9242-83CC-B47E06147A89}"/>
              </a:ext>
            </a:extLst>
          </p:cNvPr>
          <p:cNvSpPr txBox="1"/>
          <p:nvPr/>
        </p:nvSpPr>
        <p:spPr>
          <a:xfrm>
            <a:off x="1524000" y="3102733"/>
            <a:ext cx="9144000" cy="646331"/>
          </a:xfrm>
          <a:prstGeom prst="rect">
            <a:avLst/>
          </a:prstGeom>
          <a:noFill/>
        </p:spPr>
        <p:txBody>
          <a:bodyPr wrap="square" rtlCol="0">
            <a:spAutoFit/>
          </a:bodyPr>
          <a:lstStyle/>
          <a:p>
            <a:r>
              <a:rPr lang="en-US" sz="3600" dirty="0">
                <a:solidFill>
                  <a:srgbClr val="000000"/>
                </a:solidFill>
              </a:rPr>
              <a:t>Bible Prophecies</a:t>
            </a:r>
            <a:endParaRPr lang="en-US" sz="3600" dirty="0"/>
          </a:p>
        </p:txBody>
      </p:sp>
      <p:sp>
        <p:nvSpPr>
          <p:cNvPr id="14" name="TextBox 13">
            <a:extLst>
              <a:ext uri="{FF2B5EF4-FFF2-40B4-BE49-F238E27FC236}">
                <a16:creationId xmlns:a16="http://schemas.microsoft.com/office/drawing/2014/main" id="{34E7BE7E-320F-5345-BACF-CEB2585A6869}"/>
              </a:ext>
            </a:extLst>
          </p:cNvPr>
          <p:cNvSpPr txBox="1"/>
          <p:nvPr/>
        </p:nvSpPr>
        <p:spPr>
          <a:xfrm>
            <a:off x="1524000" y="3102732"/>
            <a:ext cx="9144000" cy="646331"/>
          </a:xfrm>
          <a:prstGeom prst="rect">
            <a:avLst/>
          </a:prstGeom>
          <a:noFill/>
        </p:spPr>
        <p:txBody>
          <a:bodyPr wrap="square" rtlCol="0">
            <a:spAutoFit/>
          </a:bodyPr>
          <a:lstStyle/>
          <a:p>
            <a:r>
              <a:rPr lang="en-US" sz="3600" dirty="0">
                <a:solidFill>
                  <a:srgbClr val="000000"/>
                </a:solidFill>
              </a:rPr>
              <a:t>Bible Claims</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200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0 2.96296E-6 L 0.29375 -0.4206 " pathEditMode="relative" rAng="0" ptsTypes="AA">
                                      <p:cBhvr>
                                        <p:cTn id="16" dur="1000" fill="hold"/>
                                        <p:tgtEl>
                                          <p:spTgt spid="11"/>
                                        </p:tgtEl>
                                        <p:attrNameLst>
                                          <p:attrName>ppt_x</p:attrName>
                                          <p:attrName>ppt_y</p:attrName>
                                        </p:attrNameLst>
                                      </p:cBhvr>
                                      <p:rCtr x="14687" y="-21042"/>
                                    </p:animMotion>
                                  </p:childTnLst>
                                </p:cTn>
                              </p:par>
                              <p:par>
                                <p:cTn id="17" presetID="6" presetClass="emph" presetSubtype="0" fill="hold" grpId="2" nodeType="withEffect">
                                  <p:stCondLst>
                                    <p:cond delay="0"/>
                                  </p:stCondLst>
                                  <p:childTnLst>
                                    <p:animScale>
                                      <p:cBhvr>
                                        <p:cTn id="18" dur="1000" fill="hold"/>
                                        <p:tgtEl>
                                          <p:spTgt spid="11"/>
                                        </p:tgtEl>
                                      </p:cBhvr>
                                      <p:by x="40000" y="40000"/>
                                    </p:animScale>
                                  </p:childTnLst>
                                </p:cTn>
                              </p:par>
                              <p:par>
                                <p:cTn id="19" presetID="10" presetClass="exit" presetSubtype="0" fill="hold" grpId="3" nodeType="withEffect">
                                  <p:stCondLst>
                                    <p:cond delay="400"/>
                                  </p:stCondLst>
                                  <p:childTnLst>
                                    <p:animEffect transition="out" filter="fade">
                                      <p:cBhvr>
                                        <p:cTn id="20" dur="500"/>
                                        <p:tgtEl>
                                          <p:spTgt spid="11"/>
                                        </p:tgtEl>
                                      </p:cBhvr>
                                    </p:animEffect>
                                    <p:set>
                                      <p:cBhvr>
                                        <p:cTn id="21" dur="1" fill="hold">
                                          <p:stCondLst>
                                            <p:cond delay="499"/>
                                          </p:stCondLst>
                                        </p:cTn>
                                        <p:tgtEl>
                                          <p:spTgt spid="11"/>
                                        </p:tgtEl>
                                        <p:attrNameLst>
                                          <p:attrName>style.visibility</p:attrName>
                                        </p:attrNameLst>
                                      </p:cBhvr>
                                      <p:to>
                                        <p:strVal val="hidden"/>
                                      </p:to>
                                    </p:se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200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 2.96296E-6 L 0.28125 -0.40533 " pathEditMode="relative" rAng="0" ptsTypes="AA">
                                      <p:cBhvr>
                                        <p:cTn id="38" dur="1000" fill="hold"/>
                                        <p:tgtEl>
                                          <p:spTgt spid="28"/>
                                        </p:tgtEl>
                                        <p:attrNameLst>
                                          <p:attrName>ppt_x</p:attrName>
                                          <p:attrName>ppt_y</p:attrName>
                                        </p:attrNameLst>
                                      </p:cBhvr>
                                      <p:rCtr x="14063" y="-20278"/>
                                    </p:animMotion>
                                  </p:childTnLst>
                                </p:cTn>
                              </p:par>
                              <p:par>
                                <p:cTn id="39" presetID="6" presetClass="emph" presetSubtype="0" fill="hold" grpId="2" nodeType="withEffect">
                                  <p:stCondLst>
                                    <p:cond delay="0"/>
                                  </p:stCondLst>
                                  <p:childTnLst>
                                    <p:animScale>
                                      <p:cBhvr>
                                        <p:cTn id="40" dur="1000" fill="hold"/>
                                        <p:tgtEl>
                                          <p:spTgt spid="28"/>
                                        </p:tgtEl>
                                      </p:cBhvr>
                                      <p:by x="40000" y="40000"/>
                                    </p:animScale>
                                  </p:childTnLst>
                                </p:cTn>
                              </p:par>
                              <p:par>
                                <p:cTn id="41" presetID="10" presetClass="exit" presetSubtype="0" fill="hold" grpId="3" nodeType="withEffect">
                                  <p:stCondLst>
                                    <p:cond delay="400"/>
                                  </p:stCondLst>
                                  <p:childTnLst>
                                    <p:animEffect transition="out" filter="fade">
                                      <p:cBhvr>
                                        <p:cTn id="42" dur="500"/>
                                        <p:tgtEl>
                                          <p:spTgt spid="28"/>
                                        </p:tgtEl>
                                      </p:cBhvr>
                                    </p:animEffect>
                                    <p:set>
                                      <p:cBhvr>
                                        <p:cTn id="43" dur="1" fill="hold">
                                          <p:stCondLst>
                                            <p:cond delay="499"/>
                                          </p:stCondLst>
                                        </p:cTn>
                                        <p:tgtEl>
                                          <p:spTgt spid="28"/>
                                        </p:tgtEl>
                                        <p:attrNameLst>
                                          <p:attrName>style.visibility</p:attrName>
                                        </p:attrNameLst>
                                      </p:cBhvr>
                                      <p:to>
                                        <p:strVal val="hidden"/>
                                      </p:to>
                                    </p:set>
                                  </p:childTnLst>
                                </p:cTn>
                              </p:par>
                            </p:childTnLst>
                          </p:cTn>
                        </p:par>
                        <p:par>
                          <p:cTn id="44" fill="hold">
                            <p:stCondLst>
                              <p:cond delay="1000"/>
                            </p:stCondLst>
                            <p:childTnLst>
                              <p:par>
                                <p:cTn id="45" presetID="1" presetClass="entr" presetSubtype="0" fill="hold" nodeType="afterEffect">
                                  <p:stCondLst>
                                    <p:cond delay="0"/>
                                  </p:stCondLst>
                                  <p:childTnLst>
                                    <p:set>
                                      <p:cBhvr>
                                        <p:cTn id="4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2000"/>
                                  </p:stCondLst>
                                  <p:childTnLst>
                                    <p:set>
                                      <p:cBhvr>
                                        <p:cTn id="54" dur="1" fill="hold">
                                          <p:stCondLst>
                                            <p:cond delay="0"/>
                                          </p:stCondLst>
                                        </p:cTn>
                                        <p:tgtEl>
                                          <p:spTgt spid="14"/>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grpId="1" nodeType="clickEffect">
                                  <p:stCondLst>
                                    <p:cond delay="0"/>
                                  </p:stCondLst>
                                  <p:childTnLst>
                                    <p:animMotion origin="layout" path="M 0 2.96296E-6 L 0.2875 -0.36667 " pathEditMode="relative" rAng="0" ptsTypes="AA">
                                      <p:cBhvr>
                                        <p:cTn id="60" dur="1000" fill="hold"/>
                                        <p:tgtEl>
                                          <p:spTgt spid="29"/>
                                        </p:tgtEl>
                                        <p:attrNameLst>
                                          <p:attrName>ppt_x</p:attrName>
                                          <p:attrName>ppt_y</p:attrName>
                                        </p:attrNameLst>
                                      </p:cBhvr>
                                      <p:rCtr x="14375" y="-18333"/>
                                    </p:animMotion>
                                  </p:childTnLst>
                                </p:cTn>
                              </p:par>
                              <p:par>
                                <p:cTn id="61" presetID="6" presetClass="emph" presetSubtype="0" fill="hold" grpId="2" nodeType="withEffect">
                                  <p:stCondLst>
                                    <p:cond delay="0"/>
                                  </p:stCondLst>
                                  <p:childTnLst>
                                    <p:animScale>
                                      <p:cBhvr>
                                        <p:cTn id="62" dur="1000" fill="hold"/>
                                        <p:tgtEl>
                                          <p:spTgt spid="29"/>
                                        </p:tgtEl>
                                      </p:cBhvr>
                                      <p:by x="40000" y="40000"/>
                                    </p:animScale>
                                  </p:childTnLst>
                                </p:cTn>
                              </p:par>
                              <p:par>
                                <p:cTn id="63" presetID="10" presetClass="exit" presetSubtype="0" fill="hold" grpId="3" nodeType="withEffect">
                                  <p:stCondLst>
                                    <p:cond delay="400"/>
                                  </p:stCondLst>
                                  <p:childTnLst>
                                    <p:animEffect transition="out" filter="fade">
                                      <p:cBhvr>
                                        <p:cTn id="64" dur="500"/>
                                        <p:tgtEl>
                                          <p:spTgt spid="29"/>
                                        </p:tgtEl>
                                      </p:cBhvr>
                                    </p:animEffect>
                                    <p:set>
                                      <p:cBhvr>
                                        <p:cTn id="65" dur="1" fill="hold">
                                          <p:stCondLst>
                                            <p:cond delay="499"/>
                                          </p:stCondLst>
                                        </p:cTn>
                                        <p:tgtEl>
                                          <p:spTgt spid="29"/>
                                        </p:tgtEl>
                                        <p:attrNameLst>
                                          <p:attrName>style.visibility</p:attrName>
                                        </p:attrNameLst>
                                      </p:cBhvr>
                                      <p:to>
                                        <p:strVal val="hidden"/>
                                      </p:to>
                                    </p:set>
                                  </p:childTnLst>
                                </p:cTn>
                              </p:par>
                            </p:childTnLst>
                          </p:cTn>
                        </p:par>
                        <p:par>
                          <p:cTn id="66" fill="hold">
                            <p:stCondLst>
                              <p:cond delay="1000"/>
                            </p:stCondLst>
                            <p:childTnLst>
                              <p:par>
                                <p:cTn id="67" presetID="1" presetClass="entr" presetSubtype="0" fill="hold" nodeType="afterEffect">
                                  <p:stCondLst>
                                    <p:cond delay="0"/>
                                  </p:stCondLst>
                                  <p:childTnLst>
                                    <p:set>
                                      <p:cBhvr>
                                        <p:cTn id="6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8" grpId="1"/>
      <p:bldP spid="28" grpId="2"/>
      <p:bldP spid="28" grpId="3"/>
      <p:bldP spid="29" grpId="0"/>
      <p:bldP spid="29" grpId="1"/>
      <p:bldP spid="29" grpId="2"/>
      <p:bldP spid="29" grpId="3"/>
      <p:bldP spid="11" grpId="0"/>
      <p:bldP spid="11" grpId="1"/>
      <p:bldP spid="11" grpId="2"/>
      <p:bldP spid="11" grpId="3"/>
      <p:bldP spid="12" grpId="0"/>
      <p:bldP spid="12" grpId="1"/>
      <p:bldP spid="13" grpId="0"/>
      <p:bldP spid="13" grpId="1"/>
      <p:bldP spid="14" grpId="0"/>
      <p:bldP spid="1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24000" y="3200401"/>
            <a:ext cx="9144000" cy="646331"/>
          </a:xfrm>
          <a:prstGeom prst="rect">
            <a:avLst/>
          </a:prstGeom>
          <a:noFill/>
        </p:spPr>
        <p:txBody>
          <a:bodyPr wrap="square" rtlCol="0">
            <a:spAutoFit/>
          </a:bodyPr>
          <a:lstStyle/>
          <a:p>
            <a:r>
              <a:rPr lang="en-US" sz="3600" dirty="0">
                <a:solidFill>
                  <a:srgbClr val="000000"/>
                </a:solidFill>
              </a:rPr>
              <a:t>II Peter 1:21</a:t>
            </a:r>
            <a:endParaRPr lang="en-US" sz="3600" dirty="0"/>
          </a:p>
        </p:txBody>
      </p:sp>
      <p:sp>
        <p:nvSpPr>
          <p:cNvPr id="15" name="Rectangle 14"/>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9" name="TextBox 8"/>
          <p:cNvSpPr txBox="1"/>
          <p:nvPr/>
        </p:nvSpPr>
        <p:spPr>
          <a:xfrm>
            <a:off x="1411224" y="231394"/>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0" name="TextBox 9"/>
          <p:cNvSpPr txBox="1"/>
          <p:nvPr/>
        </p:nvSpPr>
        <p:spPr>
          <a:xfrm>
            <a:off x="8842088" y="228600"/>
            <a:ext cx="3048000" cy="1754326"/>
          </a:xfrm>
          <a:prstGeom prst="rect">
            <a:avLst/>
          </a:prstGeom>
          <a:noFill/>
        </p:spPr>
        <p:txBody>
          <a:bodyPr wrap="square" rtlCol="0">
            <a:spAutoFit/>
          </a:bodyPr>
          <a:lstStyle/>
          <a:p>
            <a:pPr marL="342900" indent="-342900" algn="l">
              <a:buFont typeface="+mj-lt"/>
              <a:buAutoNum type="arabicPeriod"/>
            </a:pPr>
            <a:r>
              <a:rPr lang="en-US" dirty="0">
                <a:solidFill>
                  <a:srgbClr val="000000"/>
                </a:solidFill>
              </a:rPr>
              <a:t> Construction</a:t>
            </a:r>
          </a:p>
          <a:p>
            <a:pPr marL="342900" indent="-342900" algn="l">
              <a:buFont typeface="+mj-lt"/>
              <a:buAutoNum type="arabicPeriod"/>
            </a:pPr>
            <a:r>
              <a:rPr lang="en-US" dirty="0">
                <a:solidFill>
                  <a:srgbClr val="000000"/>
                </a:solidFill>
              </a:rPr>
              <a:t> Prophecies</a:t>
            </a:r>
          </a:p>
          <a:p>
            <a:pPr marL="342900" indent="-342900" algn="l">
              <a:buFont typeface="+mj-lt"/>
              <a:buAutoNum type="arabicPeriod"/>
            </a:pPr>
            <a:r>
              <a:rPr lang="en-US" dirty="0">
                <a:solidFill>
                  <a:srgbClr val="000000"/>
                </a:solidFill>
              </a:rPr>
              <a:t> Bible Claims</a:t>
            </a:r>
          </a:p>
          <a:p>
            <a:pPr marL="800100" lvl="1" indent="-342900" algn="l">
              <a:buFont typeface="Arial" pitchFamily="34" charset="0"/>
              <a:buChar char="•"/>
            </a:pPr>
            <a:r>
              <a:rPr lang="en-US" dirty="0">
                <a:solidFill>
                  <a:srgbClr val="000000"/>
                </a:solidFill>
              </a:rPr>
              <a:t>II Peter 1:21</a:t>
            </a:r>
          </a:p>
          <a:p>
            <a:pPr marL="800100" lvl="1" indent="-342900" algn="l">
              <a:buFont typeface="Arial" pitchFamily="34" charset="0"/>
              <a:buChar char="•"/>
            </a:pPr>
            <a:r>
              <a:rPr lang="en-US" dirty="0">
                <a:solidFill>
                  <a:srgbClr val="000000"/>
                </a:solidFill>
              </a:rPr>
              <a:t>II Timothy 3:16</a:t>
            </a:r>
          </a:p>
          <a:p>
            <a:pPr marL="800100" lvl="1" indent="-342900" algn="l">
              <a:buFont typeface="Arial" pitchFamily="34" charset="0"/>
              <a:buChar char="•"/>
            </a:pPr>
            <a:r>
              <a:rPr lang="en-US" dirty="0">
                <a:solidFill>
                  <a:srgbClr val="000000"/>
                </a:solidFill>
              </a:rPr>
              <a:t>I Corinthians 2:9-10</a:t>
            </a:r>
          </a:p>
        </p:txBody>
      </p:sp>
      <p:sp>
        <p:nvSpPr>
          <p:cNvPr id="16" name="TextBox 15"/>
          <p:cNvSpPr txBox="1"/>
          <p:nvPr/>
        </p:nvSpPr>
        <p:spPr>
          <a:xfrm>
            <a:off x="1524000" y="1"/>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12" name="TextBox 11"/>
          <p:cNvSpPr txBox="1"/>
          <p:nvPr/>
        </p:nvSpPr>
        <p:spPr>
          <a:xfrm>
            <a:off x="1524000" y="3200401"/>
            <a:ext cx="9144000" cy="646331"/>
          </a:xfrm>
          <a:prstGeom prst="rect">
            <a:avLst/>
          </a:prstGeom>
          <a:noFill/>
        </p:spPr>
        <p:txBody>
          <a:bodyPr wrap="square" rtlCol="0">
            <a:spAutoFit/>
          </a:bodyPr>
          <a:lstStyle/>
          <a:p>
            <a:r>
              <a:rPr lang="en-US" sz="3600" dirty="0">
                <a:solidFill>
                  <a:srgbClr val="000000"/>
                </a:solidFill>
              </a:rPr>
              <a:t>II Timothy 3:16</a:t>
            </a:r>
            <a:endParaRPr lang="en-US" sz="3600" dirty="0"/>
          </a:p>
        </p:txBody>
      </p:sp>
      <p:sp>
        <p:nvSpPr>
          <p:cNvPr id="13" name="TextBox 12"/>
          <p:cNvSpPr txBox="1"/>
          <p:nvPr/>
        </p:nvSpPr>
        <p:spPr>
          <a:xfrm>
            <a:off x="1524000" y="3200401"/>
            <a:ext cx="9144000" cy="646331"/>
          </a:xfrm>
          <a:prstGeom prst="rect">
            <a:avLst/>
          </a:prstGeom>
          <a:noFill/>
        </p:spPr>
        <p:txBody>
          <a:bodyPr wrap="square" rtlCol="0">
            <a:spAutoFit/>
          </a:bodyPr>
          <a:lstStyle/>
          <a:p>
            <a:r>
              <a:rPr lang="en-US" sz="3600" dirty="0">
                <a:solidFill>
                  <a:srgbClr val="000000"/>
                </a:solidFill>
              </a:rPr>
              <a:t>I Corinthians 2:9-10</a:t>
            </a:r>
            <a:endParaRPr lang="en-US" sz="3600" dirty="0"/>
          </a:p>
        </p:txBody>
      </p:sp>
      <p:sp>
        <p:nvSpPr>
          <p:cNvPr id="18" name="Rectangle 17"/>
          <p:cNvSpPr/>
          <p:nvPr/>
        </p:nvSpPr>
        <p:spPr bwMode="auto">
          <a:xfrm>
            <a:off x="1" y="0"/>
            <a:ext cx="12191999"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800" dirty="0">
                <a:solidFill>
                  <a:srgbClr val="C00000"/>
                </a:solidFill>
                <a:latin typeface="+mn-lt"/>
              </a:rPr>
              <a:t>For the prophecy came not in old time by the will of man: but holy men of God </a:t>
            </a:r>
            <a:r>
              <a:rPr lang="en-US" sz="4800" dirty="0" err="1">
                <a:solidFill>
                  <a:srgbClr val="C00000"/>
                </a:solidFill>
                <a:latin typeface="+mn-lt"/>
              </a:rPr>
              <a:t>spake</a:t>
            </a:r>
            <a:r>
              <a:rPr lang="en-US" sz="4800" dirty="0">
                <a:solidFill>
                  <a:srgbClr val="C00000"/>
                </a:solidFill>
                <a:latin typeface="+mn-lt"/>
              </a:rPr>
              <a:t> as they were moved by the Holy Ghost.</a:t>
            </a:r>
          </a:p>
          <a:p>
            <a:pPr algn="r"/>
            <a:r>
              <a:rPr lang="en-US" sz="4800" dirty="0">
                <a:solidFill>
                  <a:srgbClr val="000000"/>
                </a:solidFill>
                <a:latin typeface="+mn-lt"/>
              </a:rPr>
              <a:t>II Peter 1:21</a:t>
            </a:r>
          </a:p>
        </p:txBody>
      </p:sp>
      <p:sp>
        <p:nvSpPr>
          <p:cNvPr id="19" name="Rectangle 18"/>
          <p:cNvSpPr/>
          <p:nvPr/>
        </p:nvSpPr>
        <p:spPr bwMode="auto">
          <a:xfrm>
            <a:off x="0" y="0"/>
            <a:ext cx="12192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800" dirty="0">
                <a:solidFill>
                  <a:srgbClr val="C00000"/>
                </a:solidFill>
                <a:latin typeface="+mn-lt"/>
              </a:rPr>
              <a:t>All scripture is given by inspiration of God, and is profitable for doctrine, for reproof, for correction, for instruction in righteousness:</a:t>
            </a:r>
          </a:p>
          <a:p>
            <a:pPr algn="r"/>
            <a:r>
              <a:rPr lang="en-US" sz="4800" dirty="0">
                <a:solidFill>
                  <a:srgbClr val="000000"/>
                </a:solidFill>
                <a:latin typeface="+mn-lt"/>
              </a:rPr>
              <a:t>II Timothy 3:16</a:t>
            </a:r>
          </a:p>
        </p:txBody>
      </p:sp>
      <p:sp>
        <p:nvSpPr>
          <p:cNvPr id="21" name="Rectangle 20"/>
          <p:cNvSpPr/>
          <p:nvPr/>
        </p:nvSpPr>
        <p:spPr bwMode="auto">
          <a:xfrm>
            <a:off x="0" y="1"/>
            <a:ext cx="12192000"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400" dirty="0">
                <a:solidFill>
                  <a:srgbClr val="C00000"/>
                </a:solidFill>
                <a:latin typeface="+mn-lt"/>
              </a:rPr>
              <a:t>(9) But as it is written, Eye hath not seen, nor ear heard, neither have entered into the heart of man, the things which God hath prepared for them that love him.</a:t>
            </a:r>
          </a:p>
          <a:p>
            <a:r>
              <a:rPr lang="en-US" sz="4400" dirty="0">
                <a:solidFill>
                  <a:srgbClr val="C00000"/>
                </a:solidFill>
                <a:latin typeface="+mn-lt"/>
              </a:rPr>
              <a:t>(10) But God hath revealed them unto us by his Spirit: for the Spirit </a:t>
            </a:r>
            <a:r>
              <a:rPr lang="en-US" sz="4400" dirty="0" err="1">
                <a:solidFill>
                  <a:srgbClr val="C00000"/>
                </a:solidFill>
                <a:latin typeface="+mn-lt"/>
              </a:rPr>
              <a:t>searcheth</a:t>
            </a:r>
            <a:r>
              <a:rPr lang="en-US" sz="4400" dirty="0">
                <a:solidFill>
                  <a:srgbClr val="C00000"/>
                </a:solidFill>
                <a:latin typeface="+mn-lt"/>
              </a:rPr>
              <a:t> all things, yea, the deep things of God.</a:t>
            </a:r>
          </a:p>
          <a:p>
            <a:pPr algn="r"/>
            <a:r>
              <a:rPr lang="en-US" sz="4400" dirty="0">
                <a:solidFill>
                  <a:srgbClr val="000000"/>
                </a:solidFill>
                <a:latin typeface="+mn-lt"/>
              </a:rPr>
              <a:t>I Corinthians 2:9-10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1" nodeType="clickEffect">
                                  <p:stCondLst>
                                    <p:cond delay="200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2000"/>
                                  </p:stCondLst>
                                  <p:childTnLst>
                                    <p:animEffect transition="out" filter="fade">
                                      <p:cBhvr>
                                        <p:cTn id="15" dur="1000"/>
                                        <p:tgtEl>
                                          <p:spTgt spid="18"/>
                                        </p:tgtEl>
                                      </p:cBhvr>
                                    </p:animEffect>
                                    <p:set>
                                      <p:cBhvr>
                                        <p:cTn id="16" dur="1" fill="hold">
                                          <p:stCondLst>
                                            <p:cond delay="999"/>
                                          </p:stCondLst>
                                        </p:cTn>
                                        <p:tgtEl>
                                          <p:spTgt spid="18"/>
                                        </p:tgtEl>
                                        <p:attrNameLst>
                                          <p:attrName>style.visibility</p:attrName>
                                        </p:attrNameLst>
                                      </p:cBhvr>
                                      <p:to>
                                        <p:strVal val="hidden"/>
                                      </p:to>
                                    </p:set>
                                  </p:childTnLst>
                                </p:cTn>
                              </p:par>
                            </p:childTnLst>
                          </p:cTn>
                        </p:par>
                        <p:par>
                          <p:cTn id="17" fill="hold">
                            <p:stCondLst>
                              <p:cond delay="3000"/>
                            </p:stCondLst>
                            <p:childTnLst>
                              <p:par>
                                <p:cTn id="18" presetID="0" presetClass="path" presetSubtype="0" accel="50000" decel="50000" fill="hold" grpId="1" nodeType="afterEffect">
                                  <p:stCondLst>
                                    <p:cond delay="0"/>
                                  </p:stCondLst>
                                  <p:childTnLst>
                                    <p:animMotion origin="layout" path="M 0 2.59259E-6 L 0.31667 -0.32477 " pathEditMode="relative" rAng="0" ptsTypes="AA">
                                      <p:cBhvr>
                                        <p:cTn id="19" dur="1000" fill="hold"/>
                                        <p:tgtEl>
                                          <p:spTgt spid="11"/>
                                        </p:tgtEl>
                                        <p:attrNameLst>
                                          <p:attrName>ppt_x</p:attrName>
                                          <p:attrName>ppt_y</p:attrName>
                                        </p:attrNameLst>
                                      </p:cBhvr>
                                      <p:rCtr x="15800" y="-16200"/>
                                    </p:animMotion>
                                  </p:childTnLst>
                                </p:cTn>
                              </p:par>
                              <p:par>
                                <p:cTn id="20" presetID="6" presetClass="emph" presetSubtype="0" fill="hold" grpId="2" nodeType="withEffect">
                                  <p:stCondLst>
                                    <p:cond delay="0"/>
                                  </p:stCondLst>
                                  <p:childTnLst>
                                    <p:animScale>
                                      <p:cBhvr>
                                        <p:cTn id="21" dur="1000" fill="hold"/>
                                        <p:tgtEl>
                                          <p:spTgt spid="11"/>
                                        </p:tgtEl>
                                      </p:cBhvr>
                                      <p:by x="40000" y="40000"/>
                                    </p:animScale>
                                  </p:childTnLst>
                                </p:cTn>
                              </p:par>
                              <p:par>
                                <p:cTn id="22" presetID="10" presetClass="exit" presetSubtype="0" fill="hold" grpId="3" nodeType="withEffect">
                                  <p:stCondLst>
                                    <p:cond delay="40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childTnLst>
                          </p:cTn>
                        </p:par>
                        <p:par>
                          <p:cTn id="25" fill="hold">
                            <p:stCondLst>
                              <p:cond delay="4000"/>
                            </p:stCondLst>
                            <p:childTnLst>
                              <p:par>
                                <p:cTn id="26" presetID="1" presetClass="entr" presetSubtype="0" fill="hold" nodeType="after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200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200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2000"/>
                                  </p:stCondLst>
                                  <p:childTnLst>
                                    <p:animEffect transition="out" filter="fade">
                                      <p:cBhvr>
                                        <p:cTn id="40" dur="1000"/>
                                        <p:tgtEl>
                                          <p:spTgt spid="19"/>
                                        </p:tgtEl>
                                      </p:cBhvr>
                                    </p:animEffect>
                                    <p:set>
                                      <p:cBhvr>
                                        <p:cTn id="41" dur="1" fill="hold">
                                          <p:stCondLst>
                                            <p:cond delay="999"/>
                                          </p:stCondLst>
                                        </p:cTn>
                                        <p:tgtEl>
                                          <p:spTgt spid="19"/>
                                        </p:tgtEl>
                                        <p:attrNameLst>
                                          <p:attrName>style.visibility</p:attrName>
                                        </p:attrNameLst>
                                      </p:cBhvr>
                                      <p:to>
                                        <p:strVal val="hidden"/>
                                      </p:to>
                                    </p:set>
                                  </p:childTnLst>
                                </p:cTn>
                              </p:par>
                            </p:childTnLst>
                          </p:cTn>
                        </p:par>
                        <p:par>
                          <p:cTn id="42" fill="hold">
                            <p:stCondLst>
                              <p:cond delay="3000"/>
                            </p:stCondLst>
                            <p:childTnLst>
                              <p:par>
                                <p:cTn id="43" presetID="0" presetClass="path" presetSubtype="0" accel="50000" decel="50000" fill="hold" grpId="1" nodeType="afterEffect">
                                  <p:stCondLst>
                                    <p:cond delay="0"/>
                                  </p:stCondLst>
                                  <p:childTnLst>
                                    <p:animMotion origin="layout" path="M 0 2.59259E-6 L 0.31667 -0.32477 " pathEditMode="relative" rAng="0" ptsTypes="AA">
                                      <p:cBhvr>
                                        <p:cTn id="44" dur="1000" fill="hold"/>
                                        <p:tgtEl>
                                          <p:spTgt spid="12"/>
                                        </p:tgtEl>
                                        <p:attrNameLst>
                                          <p:attrName>ppt_x</p:attrName>
                                          <p:attrName>ppt_y</p:attrName>
                                        </p:attrNameLst>
                                      </p:cBhvr>
                                      <p:rCtr x="15800" y="-16200"/>
                                    </p:animMotion>
                                  </p:childTnLst>
                                </p:cTn>
                              </p:par>
                              <p:par>
                                <p:cTn id="45" presetID="6" presetClass="emph" presetSubtype="0" fill="hold" grpId="2" nodeType="withEffect">
                                  <p:stCondLst>
                                    <p:cond delay="0"/>
                                  </p:stCondLst>
                                  <p:childTnLst>
                                    <p:animScale>
                                      <p:cBhvr>
                                        <p:cTn id="46" dur="1000" fill="hold"/>
                                        <p:tgtEl>
                                          <p:spTgt spid="12"/>
                                        </p:tgtEl>
                                      </p:cBhvr>
                                      <p:by x="40000" y="40000"/>
                                    </p:animScale>
                                  </p:childTnLst>
                                </p:cTn>
                              </p:par>
                              <p:par>
                                <p:cTn id="47" presetID="10" presetClass="exit" presetSubtype="0" fill="hold" grpId="3" nodeType="withEffect">
                                  <p:stCondLst>
                                    <p:cond delay="40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childTnLst>
                          </p:cTn>
                        </p:par>
                        <p:par>
                          <p:cTn id="50" fill="hold">
                            <p:stCondLst>
                              <p:cond delay="4000"/>
                            </p:stCondLst>
                            <p:childTnLst>
                              <p:par>
                                <p:cTn id="51" presetID="1" presetClass="entr" presetSubtype="0" fill="hold" nodeType="afterEffect">
                                  <p:stCondLst>
                                    <p:cond delay="0"/>
                                  </p:stCondLst>
                                  <p:childTnLst>
                                    <p:set>
                                      <p:cBhvr>
                                        <p:cTn id="5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200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1" nodeType="clickEffect">
                                  <p:stCondLst>
                                    <p:cond delay="200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0" nodeType="clickEffect">
                                  <p:stCondLst>
                                    <p:cond delay="2000"/>
                                  </p:stCondLst>
                                  <p:childTnLst>
                                    <p:animEffect transition="out" filter="fade">
                                      <p:cBhvr>
                                        <p:cTn id="65" dur="1000"/>
                                        <p:tgtEl>
                                          <p:spTgt spid="21"/>
                                        </p:tgtEl>
                                      </p:cBhvr>
                                    </p:animEffect>
                                    <p:set>
                                      <p:cBhvr>
                                        <p:cTn id="66" dur="1" fill="hold">
                                          <p:stCondLst>
                                            <p:cond delay="999"/>
                                          </p:stCondLst>
                                        </p:cTn>
                                        <p:tgtEl>
                                          <p:spTgt spid="21"/>
                                        </p:tgtEl>
                                        <p:attrNameLst>
                                          <p:attrName>style.visibility</p:attrName>
                                        </p:attrNameLst>
                                      </p:cBhvr>
                                      <p:to>
                                        <p:strVal val="hidden"/>
                                      </p:to>
                                    </p:set>
                                  </p:childTnLst>
                                </p:cTn>
                              </p:par>
                            </p:childTnLst>
                          </p:cTn>
                        </p:par>
                        <p:par>
                          <p:cTn id="67" fill="hold">
                            <p:stCondLst>
                              <p:cond delay="3000"/>
                            </p:stCondLst>
                            <p:childTnLst>
                              <p:par>
                                <p:cTn id="68" presetID="0" presetClass="path" presetSubtype="0" accel="50000" decel="50000" fill="hold" grpId="1" nodeType="afterEffect">
                                  <p:stCondLst>
                                    <p:cond delay="0"/>
                                  </p:stCondLst>
                                  <p:childTnLst>
                                    <p:animMotion origin="layout" path="M 0 2.59259E-6 L 0.31667 -0.32477 " pathEditMode="relative" rAng="0" ptsTypes="AA">
                                      <p:cBhvr>
                                        <p:cTn id="69" dur="1000" fill="hold"/>
                                        <p:tgtEl>
                                          <p:spTgt spid="13"/>
                                        </p:tgtEl>
                                        <p:attrNameLst>
                                          <p:attrName>ppt_x</p:attrName>
                                          <p:attrName>ppt_y</p:attrName>
                                        </p:attrNameLst>
                                      </p:cBhvr>
                                      <p:rCtr x="15800" y="-16200"/>
                                    </p:animMotion>
                                  </p:childTnLst>
                                </p:cTn>
                              </p:par>
                              <p:par>
                                <p:cTn id="70" presetID="6" presetClass="emph" presetSubtype="0" fill="hold" grpId="2" nodeType="withEffect">
                                  <p:stCondLst>
                                    <p:cond delay="0"/>
                                  </p:stCondLst>
                                  <p:childTnLst>
                                    <p:animScale>
                                      <p:cBhvr>
                                        <p:cTn id="71" dur="1000" fill="hold"/>
                                        <p:tgtEl>
                                          <p:spTgt spid="13"/>
                                        </p:tgtEl>
                                      </p:cBhvr>
                                      <p:by x="40000" y="40000"/>
                                    </p:animScale>
                                  </p:childTnLst>
                                </p:cTn>
                              </p:par>
                              <p:par>
                                <p:cTn id="72" presetID="10" presetClass="exit" presetSubtype="0" fill="hold" grpId="3" nodeType="withEffect">
                                  <p:stCondLst>
                                    <p:cond delay="400"/>
                                  </p:stCondLst>
                                  <p:childTnLst>
                                    <p:animEffect transition="out" filter="fade">
                                      <p:cBhvr>
                                        <p:cTn id="73" dur="500"/>
                                        <p:tgtEl>
                                          <p:spTgt spid="13"/>
                                        </p:tgtEl>
                                      </p:cBhvr>
                                    </p:animEffect>
                                    <p:set>
                                      <p:cBhvr>
                                        <p:cTn id="74" dur="1" fill="hold">
                                          <p:stCondLst>
                                            <p:cond delay="499"/>
                                          </p:stCondLst>
                                        </p:cTn>
                                        <p:tgtEl>
                                          <p:spTgt spid="13"/>
                                        </p:tgtEl>
                                        <p:attrNameLst>
                                          <p:attrName>style.visibility</p:attrName>
                                        </p:attrNameLst>
                                      </p:cBhvr>
                                      <p:to>
                                        <p:strVal val="hidden"/>
                                      </p:to>
                                    </p:set>
                                  </p:childTnLst>
                                </p:cTn>
                              </p:par>
                            </p:childTnLst>
                          </p:cTn>
                        </p:par>
                        <p:par>
                          <p:cTn id="75" fill="hold">
                            <p:stCondLst>
                              <p:cond delay="4000"/>
                            </p:stCondLst>
                            <p:childTnLst>
                              <p:par>
                                <p:cTn id="76" presetID="1" presetClass="entr" presetSubtype="0" fill="hold" nodeType="afterEffect">
                                  <p:stCondLst>
                                    <p:cond delay="0"/>
                                  </p:stCondLst>
                                  <p:childTnLst>
                                    <p:set>
                                      <p:cBhvr>
                                        <p:cTn id="77"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1" grpId="3"/>
      <p:bldP spid="12" grpId="0"/>
      <p:bldP spid="12" grpId="1"/>
      <p:bldP spid="12" grpId="2"/>
      <p:bldP spid="12" grpId="3"/>
      <p:bldP spid="13" grpId="0"/>
      <p:bldP spid="13" grpId="1"/>
      <p:bldP spid="13" grpId="2"/>
      <p:bldP spid="13" grpId="3"/>
      <p:bldP spid="18" grpId="0" animBg="1"/>
      <p:bldP spid="18" grpId="1" animBg="1"/>
      <p:bldP spid="19" grpId="0" animBg="1"/>
      <p:bldP spid="19" grpId="1" animBg="1"/>
      <p:bldP spid="21" grpId="0" animBg="1"/>
      <p:bldP spid="2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5105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6" name="Straight Connector 5"/>
          <p:cNvCxnSpPr/>
          <p:nvPr/>
        </p:nvCxnSpPr>
        <p:spPr bwMode="auto">
          <a:xfrm>
            <a:off x="6096000" y="914400"/>
            <a:ext cx="0" cy="60878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1409367" y="235467"/>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0" name="TextBox 9"/>
          <p:cNvSpPr txBox="1"/>
          <p:nvPr/>
        </p:nvSpPr>
        <p:spPr>
          <a:xfrm>
            <a:off x="8840872" y="228600"/>
            <a:ext cx="3048000" cy="1754326"/>
          </a:xfrm>
          <a:prstGeom prst="rect">
            <a:avLst/>
          </a:prstGeom>
          <a:noFill/>
        </p:spPr>
        <p:txBody>
          <a:bodyPr wrap="square" rtlCol="0">
            <a:spAutoFit/>
          </a:bodyPr>
          <a:lstStyle/>
          <a:p>
            <a:pPr marL="342900" indent="-342900" algn="l">
              <a:buFont typeface="+mj-lt"/>
              <a:buAutoNum type="arabicPeriod"/>
            </a:pPr>
            <a:r>
              <a:rPr lang="en-US" dirty="0">
                <a:solidFill>
                  <a:srgbClr val="000000"/>
                </a:solidFill>
              </a:rPr>
              <a:t> Construction</a:t>
            </a:r>
          </a:p>
          <a:p>
            <a:pPr marL="342900" indent="-342900" algn="l">
              <a:buFont typeface="+mj-lt"/>
              <a:buAutoNum type="arabicPeriod"/>
            </a:pPr>
            <a:r>
              <a:rPr lang="en-US" dirty="0">
                <a:solidFill>
                  <a:srgbClr val="000000"/>
                </a:solidFill>
              </a:rPr>
              <a:t> Prophecies</a:t>
            </a:r>
          </a:p>
          <a:p>
            <a:pPr marL="342900" indent="-342900" algn="l">
              <a:buFont typeface="+mj-lt"/>
              <a:buAutoNum type="arabicPeriod"/>
            </a:pPr>
            <a:r>
              <a:rPr lang="en-US" dirty="0">
                <a:solidFill>
                  <a:srgbClr val="000000"/>
                </a:solidFill>
              </a:rPr>
              <a:t> Bible Claims</a:t>
            </a:r>
          </a:p>
          <a:p>
            <a:pPr marL="800100" lvl="1" indent="-342900" algn="l">
              <a:buFont typeface="Arial" pitchFamily="34" charset="0"/>
              <a:buChar char="•"/>
            </a:pPr>
            <a:r>
              <a:rPr lang="en-US" dirty="0">
                <a:solidFill>
                  <a:srgbClr val="000000"/>
                </a:solidFill>
              </a:rPr>
              <a:t>II Peter 1:21</a:t>
            </a:r>
          </a:p>
          <a:p>
            <a:pPr marL="800100" lvl="1" indent="-342900" algn="l">
              <a:buFont typeface="Arial" pitchFamily="34" charset="0"/>
              <a:buChar char="•"/>
            </a:pPr>
            <a:r>
              <a:rPr lang="en-US" dirty="0">
                <a:solidFill>
                  <a:srgbClr val="000000"/>
                </a:solidFill>
              </a:rPr>
              <a:t>II Timothy 3:16</a:t>
            </a:r>
          </a:p>
          <a:p>
            <a:pPr marL="800100" lvl="1" indent="-342900" algn="l">
              <a:buFont typeface="Arial" pitchFamily="34" charset="0"/>
              <a:buChar char="•"/>
            </a:pPr>
            <a:r>
              <a:rPr lang="en-US" dirty="0">
                <a:solidFill>
                  <a:srgbClr val="000000"/>
                </a:solidFill>
              </a:rPr>
              <a:t>I Corinthians 2:9-10</a:t>
            </a:r>
          </a:p>
        </p:txBody>
      </p:sp>
      <p:sp>
        <p:nvSpPr>
          <p:cNvPr id="11" name="TextBox 10"/>
          <p:cNvSpPr txBox="1"/>
          <p:nvPr/>
        </p:nvSpPr>
        <p:spPr>
          <a:xfrm>
            <a:off x="0" y="3087470"/>
            <a:ext cx="6096000" cy="646331"/>
          </a:xfrm>
          <a:prstGeom prst="rect">
            <a:avLst/>
          </a:prstGeom>
          <a:noFill/>
        </p:spPr>
        <p:txBody>
          <a:bodyPr wrap="square" rtlCol="0">
            <a:spAutoFit/>
          </a:bodyPr>
          <a:lstStyle/>
          <a:p>
            <a:r>
              <a:rPr lang="en-US" sz="3600" dirty="0">
                <a:solidFill>
                  <a:srgbClr val="000000"/>
                </a:solidFill>
              </a:rPr>
              <a:t>“</a:t>
            </a:r>
            <a:r>
              <a:rPr lang="en-US" sz="3600" u="sng" dirty="0">
                <a:solidFill>
                  <a:srgbClr val="000000"/>
                </a:solidFill>
              </a:rPr>
              <a:t>No Relationship</a:t>
            </a:r>
            <a:r>
              <a:rPr lang="en-US" sz="3600" dirty="0">
                <a:solidFill>
                  <a:srgbClr val="000000"/>
                </a:solidFill>
              </a:rPr>
              <a:t>”	</a:t>
            </a:r>
          </a:p>
        </p:txBody>
      </p:sp>
      <p:sp>
        <p:nvSpPr>
          <p:cNvPr id="12" name="TextBox 11"/>
          <p:cNvSpPr txBox="1"/>
          <p:nvPr/>
        </p:nvSpPr>
        <p:spPr>
          <a:xfrm>
            <a:off x="6117336" y="3087470"/>
            <a:ext cx="6074664" cy="646331"/>
          </a:xfrm>
          <a:prstGeom prst="rect">
            <a:avLst/>
          </a:prstGeom>
          <a:noFill/>
        </p:spPr>
        <p:txBody>
          <a:bodyPr wrap="square" rtlCol="0">
            <a:spAutoFit/>
          </a:bodyPr>
          <a:lstStyle/>
          <a:p>
            <a:pPr lvl="1"/>
            <a:r>
              <a:rPr lang="en-US" sz="3600" dirty="0">
                <a:solidFill>
                  <a:srgbClr val="000000"/>
                </a:solidFill>
              </a:rPr>
              <a:t>“</a:t>
            </a:r>
            <a:r>
              <a:rPr lang="en-US" sz="3600" u="sng" dirty="0">
                <a:solidFill>
                  <a:srgbClr val="000000"/>
                </a:solidFill>
              </a:rPr>
              <a:t>Relationship</a:t>
            </a:r>
            <a:r>
              <a:rPr lang="en-US" sz="3600" dirty="0">
                <a:solidFill>
                  <a:srgbClr val="000000"/>
                </a:solidFill>
              </a:rPr>
              <a:t>”	</a:t>
            </a:r>
          </a:p>
        </p:txBody>
      </p:sp>
      <p:sp>
        <p:nvSpPr>
          <p:cNvPr id="16" name="TextBox 15"/>
          <p:cNvSpPr txBox="1"/>
          <p:nvPr/>
        </p:nvSpPr>
        <p:spPr>
          <a:xfrm>
            <a:off x="1524000" y="1"/>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5105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0" y="3669637"/>
            <a:ext cx="6117336" cy="646331"/>
          </a:xfrm>
          <a:prstGeom prst="rect">
            <a:avLst/>
          </a:prstGeom>
          <a:noFill/>
        </p:spPr>
        <p:txBody>
          <a:bodyPr wrap="square" rtlCol="0">
            <a:spAutoFit/>
          </a:bodyPr>
          <a:lstStyle/>
          <a:p>
            <a:r>
              <a:rPr lang="en-US" sz="3600" i="1" dirty="0">
                <a:solidFill>
                  <a:srgbClr val="C00000"/>
                </a:solidFill>
              </a:rPr>
              <a:t>Lost</a:t>
            </a:r>
            <a:endParaRPr lang="en-US" sz="4000" i="1" dirty="0">
              <a:solidFill>
                <a:srgbClr val="C00000"/>
              </a:solidFill>
            </a:endParaRPr>
          </a:p>
        </p:txBody>
      </p:sp>
      <p:sp>
        <p:nvSpPr>
          <p:cNvPr id="29" name="TextBox 28"/>
          <p:cNvSpPr txBox="1"/>
          <p:nvPr/>
        </p:nvSpPr>
        <p:spPr>
          <a:xfrm>
            <a:off x="6117336" y="3657600"/>
            <a:ext cx="6074664" cy="646331"/>
          </a:xfrm>
          <a:prstGeom prst="rect">
            <a:avLst/>
          </a:prstGeom>
          <a:noFill/>
        </p:spPr>
        <p:txBody>
          <a:bodyPr wrap="square" rtlCol="0">
            <a:spAutoFit/>
          </a:bodyPr>
          <a:lstStyle/>
          <a:p>
            <a:r>
              <a:rPr lang="en-US" sz="3600" i="1" dirty="0">
                <a:solidFill>
                  <a:srgbClr val="C00000"/>
                </a:solidFill>
              </a:rPr>
              <a:t>Saved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2000"/>
                                  </p:stCondLst>
                                  <p:childTnLst>
                                    <p:set>
                                      <p:cBhvr>
                                        <p:cTn id="11" dur="1" fill="hold">
                                          <p:stCondLst>
                                            <p:cond delay="0"/>
                                          </p:stCondLst>
                                        </p:cTn>
                                        <p:tgtEl>
                                          <p:spTgt spid="11"/>
                                        </p:tgtEl>
                                        <p:attrNameLst>
                                          <p:attrName>style.visibility</p:attrName>
                                        </p:attrNameLst>
                                      </p:cBhvr>
                                      <p:to>
                                        <p:strVal val="visible"/>
                                      </p:to>
                                    </p:set>
                                  </p:childTnLst>
                                </p:cTn>
                              </p:par>
                            </p:childTnLst>
                          </p:cTn>
                        </p:par>
                        <p:par>
                          <p:cTn id="12" fill="hold">
                            <p:stCondLst>
                              <p:cond delay="2000"/>
                            </p:stCondLst>
                            <p:childTnLst>
                              <p:par>
                                <p:cTn id="13" presetID="10" presetClass="entr" presetSubtype="0" fill="hold" grpId="0" nodeType="afterEffect">
                                  <p:stCondLst>
                                    <p:cond delay="400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2000"/>
                                  </p:stCondLst>
                                  <p:childTnLst>
                                    <p:set>
                                      <p:cBhvr>
                                        <p:cTn id="19" dur="1" fill="hold">
                                          <p:stCondLst>
                                            <p:cond delay="0"/>
                                          </p:stCondLst>
                                        </p:cTn>
                                        <p:tgtEl>
                                          <p:spTgt spid="12"/>
                                        </p:tgtEl>
                                        <p:attrNameLst>
                                          <p:attrName>style.visibility</p:attrName>
                                        </p:attrNameLst>
                                      </p:cBhvr>
                                      <p:to>
                                        <p:strVal val="visible"/>
                                      </p:to>
                                    </p:set>
                                  </p:childTnLst>
                                </p:cTn>
                              </p:par>
                            </p:childTnLst>
                          </p:cTn>
                        </p:par>
                        <p:par>
                          <p:cTn id="20" fill="hold">
                            <p:stCondLst>
                              <p:cond delay="2000"/>
                            </p:stCondLst>
                            <p:childTnLst>
                              <p:par>
                                <p:cTn id="21" presetID="10" presetClass="entr" presetSubtype="0" fill="hold" grpId="0" nodeType="afterEffect">
                                  <p:stCondLst>
                                    <p:cond delay="400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066800" y="2479596"/>
            <a:ext cx="10058400" cy="3139321"/>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The Hopelessness of a Wrong Relationship </a:t>
            </a:r>
          </a:p>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with God</a:t>
            </a:r>
          </a:p>
        </p:txBody>
      </p:sp>
      <p:sp>
        <p:nvSpPr>
          <p:cNvPr id="3" name="Rectangle 2"/>
          <p:cNvSpPr/>
          <p:nvPr/>
        </p:nvSpPr>
        <p:spPr>
          <a:xfrm>
            <a:off x="0" y="1371600"/>
            <a:ext cx="12192000" cy="1107996"/>
          </a:xfrm>
          <a:prstGeom prst="rect">
            <a:avLst/>
          </a:prstGeom>
          <a:noFill/>
          <a:ln>
            <a:noFill/>
          </a:ln>
        </p:spPr>
        <p:txBody>
          <a:bodyPr wrap="square" lIns="91440" tIns="45720" rIns="91440" bIns="45720">
            <a:spAutoFit/>
          </a:bodyPr>
          <a:lstStyle/>
          <a:p>
            <a:r>
              <a:rPr lang="en-US" sz="6600" b="1" dirty="0">
                <a:ln w="17780" cmpd="sng">
                  <a:solidFill>
                    <a:srgbClr val="FFFFFF"/>
                  </a:solidFill>
                  <a:prstDash val="solid"/>
                  <a:miter lim="800000"/>
                </a:ln>
                <a:solidFill>
                  <a:srgbClr val="C00000"/>
                </a:solidFill>
                <a:effectLst>
                  <a:outerShdw blurRad="50800" algn="tl" rotWithShape="0">
                    <a:srgbClr val="000000"/>
                  </a:outerShdw>
                </a:effectLst>
              </a:rPr>
              <a:t> Next Lesson:</a:t>
            </a:r>
          </a:p>
        </p:txBody>
      </p:sp>
    </p:spTree>
  </p:cSld>
  <p:clrMapOvr>
    <a:masterClrMapping/>
  </p:clrMapOvr>
  <p:transition>
    <p:fade/>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10334</TotalTime>
  <Words>742</Words>
  <Application>Microsoft Macintosh PowerPoint</Application>
  <PresentationFormat>Widescreen</PresentationFormat>
  <Paragraphs>125</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Bible Truths</dc:title>
  <dc:creator>Rick Carter</dc:creator>
  <cp:lastModifiedBy>Joe Baxter</cp:lastModifiedBy>
  <cp:revision>244</cp:revision>
  <dcterms:created xsi:type="dcterms:W3CDTF">2008-06-24T15:10:39Z</dcterms:created>
  <dcterms:modified xsi:type="dcterms:W3CDTF">2021-08-14T12:51:32Z</dcterms:modified>
</cp:coreProperties>
</file>