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0"/>
  </p:notesMasterIdLst>
  <p:sldIdLst>
    <p:sldId id="365" r:id="rId2"/>
    <p:sldId id="373" r:id="rId3"/>
    <p:sldId id="361" r:id="rId4"/>
    <p:sldId id="360" r:id="rId5"/>
    <p:sldId id="359" r:id="rId6"/>
    <p:sldId id="363" r:id="rId7"/>
    <p:sldId id="355" r:id="rId8"/>
    <p:sldId id="358" r:id="rId9"/>
  </p:sldIdLst>
  <p:sldSz cx="12192000" cy="6858000"/>
  <p:notesSz cx="6858000" cy="9144000"/>
  <p:defaultTextStyle>
    <a:defPPr>
      <a:defRPr lang="en-US"/>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591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767" autoAdjust="0"/>
    <p:restoredTop sz="91591" autoAdjust="0"/>
  </p:normalViewPr>
  <p:slideViewPr>
    <p:cSldViewPr>
      <p:cViewPr varScale="1">
        <p:scale>
          <a:sx n="99" d="100"/>
          <a:sy n="99" d="100"/>
        </p:scale>
        <p:origin x="184" y="2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ED597-FF72-477E-BD05-DB3B71AEB964}" type="datetimeFigureOut">
              <a:rPr lang="en-US" smtClean="0"/>
              <a:pPr/>
              <a:t>8/14/21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C17EA-982B-48B5-BEF5-231BDB704CFE}" type="slidenum">
              <a:rPr lang="en-US" smtClean="0"/>
              <a:pPr/>
              <a:t>‹#›</a:t>
            </a:fld>
            <a:endParaRPr lang="en-US"/>
          </a:p>
        </p:txBody>
      </p:sp>
    </p:spTree>
    <p:extLst>
      <p:ext uri="{BB962C8B-B14F-4D97-AF65-F5344CB8AC3E}">
        <p14:creationId xmlns:p14="http://schemas.microsoft.com/office/powerpoint/2010/main" val="2320553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Welcome!</a:t>
            </a:r>
          </a:p>
          <a:p>
            <a:endParaRPr lang="en-US" dirty="0"/>
          </a:p>
          <a:p>
            <a:pPr marL="228600" indent="-228600">
              <a:buFont typeface="+mj-lt"/>
              <a:buAutoNum type="arabicPeriod"/>
            </a:pPr>
            <a:r>
              <a:rPr lang="en-US" dirty="0"/>
              <a:t>This series of</a:t>
            </a:r>
            <a:r>
              <a:rPr lang="en-US" baseline="0" dirty="0"/>
              <a:t> lessons is designed to teach</a:t>
            </a:r>
          </a:p>
          <a:p>
            <a:pPr marL="685800" lvl="1" indent="-228600">
              <a:buFont typeface="+mj-lt"/>
              <a:buAutoNum type="arabicPeriod"/>
            </a:pPr>
            <a:r>
              <a:rPr lang="en-US" baseline="0" dirty="0"/>
              <a:t>Just enough about how the Bible works</a:t>
            </a:r>
          </a:p>
          <a:p>
            <a:pPr marL="1143000" lvl="2" indent="-228600">
              <a:buFont typeface="+mj-lt"/>
              <a:buAutoNum type="arabicPeriod"/>
            </a:pPr>
            <a:r>
              <a:rPr lang="en-US" baseline="0" dirty="0"/>
              <a:t>And what God says He wants</a:t>
            </a:r>
          </a:p>
          <a:p>
            <a:pPr marL="1143000" lvl="2" indent="-228600">
              <a:buFont typeface="+mj-lt"/>
              <a:buAutoNum type="arabicPeriod"/>
            </a:pPr>
            <a:r>
              <a:rPr lang="en-US" baseline="0" dirty="0"/>
              <a:t>To allow the student to make up their own mind</a:t>
            </a:r>
          </a:p>
          <a:p>
            <a:pPr marL="685800" lvl="1" indent="-228600">
              <a:buFont typeface="+mj-lt"/>
              <a:buAutoNum type="arabicPeriod"/>
            </a:pPr>
            <a:r>
              <a:rPr lang="en-US" baseline="0" dirty="0"/>
              <a:t>It is not some kind of a denominational study</a:t>
            </a:r>
          </a:p>
          <a:p>
            <a:pPr marL="1143000" lvl="2" indent="-228600">
              <a:buFont typeface="+mj-lt"/>
              <a:buAutoNum type="arabicPeriod"/>
            </a:pPr>
            <a:r>
              <a:rPr lang="en-US" baseline="0" dirty="0"/>
              <a:t>It is purely Bible based</a:t>
            </a:r>
          </a:p>
          <a:p>
            <a:pPr marL="1143000" lvl="2" indent="-228600">
              <a:buFont typeface="+mj-lt"/>
              <a:buAutoNum type="arabicPeriod"/>
            </a:pPr>
            <a:r>
              <a:rPr lang="en-US" baseline="0" dirty="0"/>
              <a:t>It is my intention to bring the lessons as simply</a:t>
            </a:r>
          </a:p>
          <a:p>
            <a:pPr marL="1143000" lvl="2" indent="-228600">
              <a:buFont typeface="+mj-lt"/>
              <a:buAutoNum type="arabicPeriod"/>
            </a:pPr>
            <a:r>
              <a:rPr lang="en-US" baseline="0" dirty="0"/>
              <a:t>And as directly as possible</a:t>
            </a:r>
          </a:p>
          <a:p>
            <a:pPr marL="685800" lvl="1" indent="-228600">
              <a:buFont typeface="+mj-lt"/>
              <a:buAutoNum type="arabicPeriod"/>
            </a:pPr>
            <a:r>
              <a:rPr lang="en-US" baseline="0" dirty="0"/>
              <a:t>The series includes six straight-forward lessons</a:t>
            </a:r>
          </a:p>
          <a:p>
            <a:pPr marL="1143000" lvl="2" indent="-228600">
              <a:buFont typeface="+mj-lt"/>
              <a:buAutoNum type="arabicPeriod"/>
            </a:pPr>
            <a:r>
              <a:rPr lang="en-US" baseline="0" dirty="0"/>
              <a:t>That build one on another</a:t>
            </a:r>
          </a:p>
          <a:p>
            <a:pPr marL="1143000" lvl="2" indent="-228600">
              <a:buFont typeface="+mj-lt"/>
              <a:buAutoNum type="arabicPeriod"/>
            </a:pPr>
            <a:r>
              <a:rPr lang="en-US" baseline="0" dirty="0"/>
              <a:t>Meant to foundational not a deep study of the entire Bible</a:t>
            </a:r>
          </a:p>
          <a:p>
            <a:pPr marL="1143000" lvl="2" indent="-228600">
              <a:buFont typeface="+mj-lt"/>
              <a:buAutoNum type="arabicPeriod"/>
            </a:pPr>
            <a:r>
              <a:rPr lang="en-US" baseline="0" dirty="0"/>
              <a:t>An orderly study</a:t>
            </a:r>
          </a:p>
          <a:p>
            <a:pPr marL="1143000" lvl="2" indent="-228600">
              <a:buFont typeface="+mj-lt"/>
              <a:buAutoNum type="arabicPeriod"/>
            </a:pPr>
            <a:r>
              <a:rPr lang="en-US" baseline="0" dirty="0"/>
              <a:t>When building a house one cannot build the roof before the walls</a:t>
            </a:r>
          </a:p>
          <a:p>
            <a:pPr marL="228600" lvl="0" indent="-228600">
              <a:buFont typeface="+mj-lt"/>
              <a:buAutoNum type="arabicPeriod"/>
            </a:pPr>
            <a:r>
              <a:rPr lang="en-US" dirty="0"/>
              <a:t>Get a KJV</a:t>
            </a:r>
          </a:p>
          <a:p>
            <a:pPr marL="685800" lvl="1" indent="-228600">
              <a:buFont typeface="+mj-lt"/>
              <a:buAutoNum type="arabicPeriod"/>
            </a:pPr>
            <a:r>
              <a:rPr lang="en-US" dirty="0"/>
              <a:t>It</a:t>
            </a:r>
            <a:r>
              <a:rPr lang="en-US" baseline="0" dirty="0"/>
              <a:t> is essentially public domain</a:t>
            </a:r>
          </a:p>
          <a:p>
            <a:pPr marL="1143000" lvl="2" indent="-228600">
              <a:buFont typeface="+mj-lt"/>
              <a:buAutoNum type="arabicPeriod"/>
            </a:pPr>
            <a:r>
              <a:rPr lang="en-US" baseline="0" dirty="0"/>
              <a:t>While it is copyrighted to the British Crown</a:t>
            </a:r>
          </a:p>
          <a:p>
            <a:pPr marL="1143000" lvl="2" indent="-228600">
              <a:buFont typeface="+mj-lt"/>
              <a:buAutoNum type="arabicPeriod"/>
            </a:pPr>
            <a:r>
              <a:rPr lang="en-US" baseline="0" dirty="0"/>
              <a:t>Queen Elizabeth has given no indication that she intends to restrict it</a:t>
            </a:r>
          </a:p>
          <a:p>
            <a:pPr marL="685800" lvl="1" indent="-228600">
              <a:buFont typeface="+mj-lt"/>
              <a:buAutoNum type="arabicPeriod"/>
            </a:pPr>
            <a:r>
              <a:rPr lang="en-US" baseline="0" dirty="0"/>
              <a:t>It is the most readily available</a:t>
            </a:r>
          </a:p>
          <a:p>
            <a:pPr marL="1143000" lvl="2" indent="-228600">
              <a:buFont typeface="+mj-lt"/>
              <a:buAutoNum type="arabicPeriod"/>
            </a:pPr>
            <a:r>
              <a:rPr lang="en-US" baseline="0" dirty="0"/>
              <a:t>Almost every Bible website</a:t>
            </a:r>
          </a:p>
          <a:p>
            <a:pPr marL="1143000" lvl="2" indent="-228600">
              <a:buFont typeface="+mj-lt"/>
              <a:buAutoNum type="arabicPeriod"/>
            </a:pPr>
            <a:r>
              <a:rPr lang="en-US" baseline="0" dirty="0"/>
              <a:t>Pick up a gift/award KJV from almost any dollar store</a:t>
            </a:r>
          </a:p>
          <a:p>
            <a:pPr marL="1143000" lvl="2" indent="-228600">
              <a:buFont typeface="+mj-lt"/>
              <a:buAutoNum type="arabicPeriod"/>
            </a:pPr>
            <a:r>
              <a:rPr lang="en-US" baseline="0" dirty="0"/>
              <a:t>Be careful the NKJV is close but will have a lot of differences</a:t>
            </a:r>
          </a:p>
          <a:p>
            <a:pPr marL="685800" lvl="1" indent="-228600">
              <a:buFont typeface="+mj-lt"/>
              <a:buAutoNum type="arabicPeriod"/>
            </a:pPr>
            <a:r>
              <a:rPr lang="en-US" baseline="0" dirty="0"/>
              <a:t>The KJV generally offends no one</a:t>
            </a:r>
          </a:p>
          <a:p>
            <a:pPr marL="1143000" lvl="2" indent="-228600">
              <a:buFont typeface="+mj-lt"/>
              <a:buAutoNum type="arabicPeriod"/>
            </a:pPr>
            <a:r>
              <a:rPr lang="en-US" baseline="0" dirty="0"/>
              <a:t>Some people will like one version and not another</a:t>
            </a:r>
          </a:p>
          <a:p>
            <a:pPr marL="1143000" lvl="2" indent="-228600">
              <a:buFont typeface="+mj-lt"/>
              <a:buAutoNum type="arabicPeriod"/>
            </a:pPr>
            <a:r>
              <a:rPr lang="en-US" baseline="0" dirty="0"/>
              <a:t>The KJV is mostly accepted by all in English</a:t>
            </a:r>
          </a:p>
          <a:p>
            <a:pPr marL="1143000" lvl="2" indent="-228600">
              <a:buFont typeface="+mj-lt"/>
              <a:buAutoNum type="arabicPeriod"/>
            </a:pPr>
            <a:r>
              <a:rPr lang="en-US" baseline="0" dirty="0"/>
              <a:t>There are good versions out there in other languages</a:t>
            </a:r>
          </a:p>
          <a:p>
            <a:pPr marL="685800" lvl="1" indent="-228600">
              <a:buFont typeface="+mj-lt"/>
              <a:buAutoNum type="arabicPeriod"/>
            </a:pPr>
            <a:r>
              <a:rPr lang="en-US" baseline="0" dirty="0"/>
              <a:t>And most importantly, these lessons use that version</a:t>
            </a:r>
          </a:p>
          <a:p>
            <a:pPr marL="1143000" lvl="2" indent="-228600">
              <a:buFont typeface="+mj-lt"/>
              <a:buAutoNum type="arabicPeriod"/>
            </a:pPr>
            <a:r>
              <a:rPr lang="en-US" baseline="0" dirty="0"/>
              <a:t>Anything else won’t be word for word</a:t>
            </a:r>
          </a:p>
          <a:p>
            <a:pPr marL="1143000" lvl="2" indent="-228600">
              <a:buFont typeface="+mj-lt"/>
              <a:buAutoNum type="arabicPeriod"/>
            </a:pPr>
            <a:r>
              <a:rPr lang="en-US" baseline="0" dirty="0"/>
              <a:t>And that might be confusing</a:t>
            </a:r>
          </a:p>
          <a:p>
            <a:pPr marL="228600" lvl="0" indent="-228600">
              <a:buFont typeface="+mj-lt"/>
              <a:buAutoNum type="arabicPeriod"/>
            </a:pPr>
            <a:r>
              <a:rPr lang="en-US" baseline="0" dirty="0"/>
              <a:t>This is all about changing paradigms</a:t>
            </a:r>
          </a:p>
          <a:p>
            <a:pPr marL="685800" lvl="1" indent="-228600">
              <a:buFont typeface="+mj-lt"/>
              <a:buAutoNum type="arabicPeriod"/>
            </a:pPr>
            <a:r>
              <a:rPr lang="en-US" baseline="0" dirty="0"/>
              <a:t>Four Presuppositions</a:t>
            </a:r>
          </a:p>
          <a:p>
            <a:pPr marL="1143000" lvl="2" indent="-228600">
              <a:buFont typeface="+mj-lt"/>
              <a:buAutoNum type="arabicPeriod"/>
            </a:pPr>
            <a:r>
              <a:rPr lang="en-US" baseline="0" dirty="0"/>
              <a:t>IS there anything beyond the natural</a:t>
            </a:r>
          </a:p>
          <a:p>
            <a:pPr marL="1143000" lvl="2" indent="-228600">
              <a:buFont typeface="+mj-lt"/>
              <a:buAutoNum type="arabicPeriod"/>
            </a:pPr>
            <a:r>
              <a:rPr lang="en-US" baseline="0" dirty="0"/>
              <a:t>IS there a god?</a:t>
            </a:r>
          </a:p>
          <a:p>
            <a:pPr marL="1143000" lvl="2" indent="-228600">
              <a:buFont typeface="+mj-lt"/>
              <a:buAutoNum type="arabicPeriod"/>
            </a:pPr>
            <a:r>
              <a:rPr lang="en-US" baseline="0" dirty="0"/>
              <a:t>If so, WHICH god?</a:t>
            </a:r>
          </a:p>
          <a:p>
            <a:pPr marL="1143000" lvl="2" indent="-228600">
              <a:buFont typeface="+mj-lt"/>
              <a:buAutoNum type="arabicPeriod"/>
            </a:pPr>
            <a:r>
              <a:rPr lang="en-US" baseline="0" dirty="0"/>
              <a:t>What is the basis of TRUTH?</a:t>
            </a:r>
          </a:p>
          <a:p>
            <a:pPr marL="685800" lvl="1" indent="-228600">
              <a:buFont typeface="+mj-lt"/>
              <a:buAutoNum type="arabicPeriod"/>
            </a:pPr>
            <a:r>
              <a:rPr lang="en-US" baseline="0" dirty="0"/>
              <a:t>Everyone has an answer to those questions</a:t>
            </a:r>
          </a:p>
        </p:txBody>
      </p:sp>
      <p:sp>
        <p:nvSpPr>
          <p:cNvPr id="4" name="Slide Number Placeholder 3"/>
          <p:cNvSpPr>
            <a:spLocks noGrp="1"/>
          </p:cNvSpPr>
          <p:nvPr>
            <p:ph type="sldNum" sz="quarter" idx="10"/>
          </p:nvPr>
        </p:nvSpPr>
        <p:spPr/>
        <p:txBody>
          <a:bodyPr/>
          <a:lstStyle/>
          <a:p>
            <a:fld id="{9A4C17EA-982B-48B5-BEF5-231BDB704CFE}" type="slidenum">
              <a:rPr lang="en-US" smtClean="0"/>
              <a:pPr/>
              <a:t>1</a:t>
            </a:fld>
            <a:endParaRPr lang="en-US"/>
          </a:p>
        </p:txBody>
      </p:sp>
    </p:spTree>
    <p:extLst>
      <p:ext uri="{BB962C8B-B14F-4D97-AF65-F5344CB8AC3E}">
        <p14:creationId xmlns:p14="http://schemas.microsoft.com/office/powerpoint/2010/main" val="983101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4C17EA-982B-48B5-BEF5-231BDB704CFE}" type="slidenum">
              <a:rPr lang="en-US" smtClean="0"/>
              <a:pPr/>
              <a:t>5</a:t>
            </a:fld>
            <a:endParaRPr lang="en-US"/>
          </a:p>
        </p:txBody>
      </p:sp>
    </p:spTree>
    <p:extLst>
      <p:ext uri="{BB962C8B-B14F-4D97-AF65-F5344CB8AC3E}">
        <p14:creationId xmlns:p14="http://schemas.microsoft.com/office/powerpoint/2010/main" val="356857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0"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pPr lvl="0"/>
            <a:r>
              <a:rPr lang="en-US" noProof="0"/>
              <a:t>Click to edit Master title style</a:t>
            </a:r>
          </a:p>
        </p:txBody>
      </p:sp>
      <p:sp>
        <p:nvSpPr>
          <p:cNvPr id="22531"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
        <p:nvSpPr>
          <p:cNvPr id="22532" name="Freeform 4"/>
          <p:cNvSpPr>
            <a:spLocks/>
          </p:cNvSpPr>
          <p:nvPr/>
        </p:nvSpPr>
        <p:spPr bwMode="auto">
          <a:xfrm>
            <a:off x="381000" y="2803525"/>
            <a:ext cx="2117"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DA43B71E-5F56-48D1-9116-9F2F4B4B5AB3}" type="slidenum">
              <a:rPr lang="en-US"/>
              <a:pPr/>
              <a:t>‹#›</a:t>
            </a:fld>
            <a:endParaRPr lang="en-US"/>
          </a:p>
        </p:txBody>
      </p:sp>
      <p:sp>
        <p:nvSpPr>
          <p:cNvPr id="22535" name="Rectangle 7"/>
          <p:cNvSpPr>
            <a:spLocks noGrp="1" noChangeArrowheads="1"/>
          </p:cNvSpPr>
          <p:nvPr>
            <p:ph type="dt" sz="quarter" idx="2"/>
          </p:nvPr>
        </p:nvSpPr>
        <p:spPr/>
        <p:txBody>
          <a:bodyPr/>
          <a:lstStyle>
            <a:lvl1pPr>
              <a:defRPr/>
            </a:lvl1pP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p:cTn id="13"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tmplLst>
          <p:tmpl lvl="1">
            <p:tnLst>
              <p:par>
                <p:cTn presetID="23" presetClass="entr" presetSubtype="16" fill="hold" nodeType="clickEffect">
                  <p:stCondLst>
                    <p:cond delay="0"/>
                  </p:stCondLst>
                  <p:childTnLst>
                    <p:set>
                      <p:cBhvr>
                        <p:cTn dur="1" fill="hold">
                          <p:stCondLst>
                            <p:cond delay="0"/>
                          </p:stCondLst>
                        </p:cTn>
                        <p:tgtEl>
                          <p:spTgt spid="22531"/>
                        </p:tgtEl>
                        <p:attrNameLst>
                          <p:attrName>style.visibility</p:attrName>
                        </p:attrNameLst>
                      </p:cBhvr>
                      <p:to>
                        <p:strVal val="visible"/>
                      </p:to>
                    </p:set>
                    <p:anim calcmode="lin" valueType="num">
                      <p:cBhvr>
                        <p:cTn dur="500" fill="hold"/>
                        <p:tgtEl>
                          <p:spTgt spid="22531"/>
                        </p:tgtEl>
                        <p:attrNameLst>
                          <p:attrName>ppt_w</p:attrName>
                        </p:attrNameLst>
                      </p:cBhvr>
                      <p:tavLst>
                        <p:tav tm="0">
                          <p:val>
                            <p:fltVal val="0"/>
                          </p:val>
                        </p:tav>
                        <p:tav tm="100000">
                          <p:val>
                            <p:strVal val="#ppt_w"/>
                          </p:val>
                        </p:tav>
                      </p:tavLst>
                    </p:anim>
                    <p:anim calcmode="lin" valueType="num">
                      <p:cBhvr>
                        <p:cTn dur="500" fill="hold"/>
                        <p:tgtEl>
                          <p:spTgt spid="22531"/>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7ED7AD-85B0-480A-AEEE-76971F7E6DEA}" type="slidenum">
              <a:rPr lang="en-US"/>
              <a:pPr/>
              <a:t>‹#›</a:t>
            </a:fld>
            <a:endParaRPr lang="en-US"/>
          </a:p>
        </p:txBody>
      </p:sp>
    </p:spTree>
    <p:extLst>
      <p:ext uri="{BB962C8B-B14F-4D97-AF65-F5344CB8AC3E}">
        <p14:creationId xmlns:p14="http://schemas.microsoft.com/office/powerpoint/2010/main" val="213439157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92100"/>
            <a:ext cx="27432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92100"/>
            <a:ext cx="80264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FC8E51-E975-48C8-9A04-0693167172EA}" type="slidenum">
              <a:rPr lang="en-US"/>
              <a:pPr/>
              <a:t>‹#›</a:t>
            </a:fld>
            <a:endParaRPr lang="en-US"/>
          </a:p>
        </p:txBody>
      </p:sp>
    </p:spTree>
    <p:extLst>
      <p:ext uri="{BB962C8B-B14F-4D97-AF65-F5344CB8AC3E}">
        <p14:creationId xmlns:p14="http://schemas.microsoft.com/office/powerpoint/2010/main" val="381465284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1C99C6-1133-4FB5-9B5E-2E2D7163860F}" type="slidenum">
              <a:rPr lang="en-US"/>
              <a:pPr/>
              <a:t>‹#›</a:t>
            </a:fld>
            <a:endParaRPr lang="en-US"/>
          </a:p>
        </p:txBody>
      </p:sp>
    </p:spTree>
    <p:extLst>
      <p:ext uri="{BB962C8B-B14F-4D97-AF65-F5344CB8AC3E}">
        <p14:creationId xmlns:p14="http://schemas.microsoft.com/office/powerpoint/2010/main" val="104441051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C114B2-C58E-4940-BFFC-2197BAFDAC45}" type="slidenum">
              <a:rPr lang="en-US"/>
              <a:pPr/>
              <a:t>‹#›</a:t>
            </a:fld>
            <a:endParaRPr lang="en-US"/>
          </a:p>
        </p:txBody>
      </p:sp>
    </p:spTree>
    <p:extLst>
      <p:ext uri="{BB962C8B-B14F-4D97-AF65-F5344CB8AC3E}">
        <p14:creationId xmlns:p14="http://schemas.microsoft.com/office/powerpoint/2010/main" val="11747604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BF4F2B-B476-4BE2-BBBC-E7FE952B858D}" type="slidenum">
              <a:rPr lang="en-US"/>
              <a:pPr/>
              <a:t>‹#›</a:t>
            </a:fld>
            <a:endParaRPr lang="en-US"/>
          </a:p>
        </p:txBody>
      </p:sp>
    </p:spTree>
    <p:extLst>
      <p:ext uri="{BB962C8B-B14F-4D97-AF65-F5344CB8AC3E}">
        <p14:creationId xmlns:p14="http://schemas.microsoft.com/office/powerpoint/2010/main" val="312064956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4B6AC5F-D90D-4F85-A88B-6A2D17E913A6}" type="slidenum">
              <a:rPr lang="en-US"/>
              <a:pPr/>
              <a:t>‹#›</a:t>
            </a:fld>
            <a:endParaRPr lang="en-US"/>
          </a:p>
        </p:txBody>
      </p:sp>
    </p:spTree>
    <p:extLst>
      <p:ext uri="{BB962C8B-B14F-4D97-AF65-F5344CB8AC3E}">
        <p14:creationId xmlns:p14="http://schemas.microsoft.com/office/powerpoint/2010/main" val="65840371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6957367-E265-4488-96BE-FEA84E50C31D}" type="slidenum">
              <a:rPr lang="en-US"/>
              <a:pPr/>
              <a:t>‹#›</a:t>
            </a:fld>
            <a:endParaRPr lang="en-US"/>
          </a:p>
        </p:txBody>
      </p:sp>
    </p:spTree>
    <p:extLst>
      <p:ext uri="{BB962C8B-B14F-4D97-AF65-F5344CB8AC3E}">
        <p14:creationId xmlns:p14="http://schemas.microsoft.com/office/powerpoint/2010/main" val="300921988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AC6BDB-3B39-4E57-AAC6-9A74684D3A57}" type="slidenum">
              <a:rPr lang="en-US"/>
              <a:pPr/>
              <a:t>‹#›</a:t>
            </a:fld>
            <a:endParaRPr lang="en-US"/>
          </a:p>
        </p:txBody>
      </p:sp>
    </p:spTree>
    <p:extLst>
      <p:ext uri="{BB962C8B-B14F-4D97-AF65-F5344CB8AC3E}">
        <p14:creationId xmlns:p14="http://schemas.microsoft.com/office/powerpoint/2010/main" val="271813513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1AD07F-C9D6-4D53-A296-01921AE42D9D}" type="slidenum">
              <a:rPr lang="en-US"/>
              <a:pPr/>
              <a:t>‹#›</a:t>
            </a:fld>
            <a:endParaRPr lang="en-US"/>
          </a:p>
        </p:txBody>
      </p:sp>
    </p:spTree>
    <p:extLst>
      <p:ext uri="{BB962C8B-B14F-4D97-AF65-F5344CB8AC3E}">
        <p14:creationId xmlns:p14="http://schemas.microsoft.com/office/powerpoint/2010/main" val="116731157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8D52D9-1822-47F6-A033-05EC8AA3CB74}" type="slidenum">
              <a:rPr lang="en-US"/>
              <a:pPr/>
              <a:t>‹#›</a:t>
            </a:fld>
            <a:endParaRPr lang="en-US"/>
          </a:p>
        </p:txBody>
      </p:sp>
    </p:spTree>
    <p:extLst>
      <p:ext uri="{BB962C8B-B14F-4D97-AF65-F5344CB8AC3E}">
        <p14:creationId xmlns:p14="http://schemas.microsoft.com/office/powerpoint/2010/main" val="292133512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09600" y="292100"/>
            <a:ext cx="10972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7" name="Rectangle 3"/>
          <p:cNvSpPr>
            <a:spLocks noGrp="1" noChangeArrowheads="1"/>
          </p:cNvSpPr>
          <p:nvPr>
            <p:ph type="body" idx="1"/>
          </p:nvPr>
        </p:nvSpPr>
        <p:spPr bwMode="auto">
          <a:xfrm>
            <a:off x="609600" y="19050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0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endParaRPr lang="en-US"/>
          </a:p>
        </p:txBody>
      </p:sp>
      <p:sp>
        <p:nvSpPr>
          <p:cNvPr id="2150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2151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252B5FCF-CEB5-405C-A9D9-C134CB4F9A5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fade/>
  </p:transition>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0" y="1905000"/>
            <a:ext cx="12192000" cy="3139321"/>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C00000"/>
                </a:solidFill>
                <a:effectLst>
                  <a:outerShdw blurRad="50800" algn="tl" rotWithShape="0">
                    <a:srgbClr val="000000"/>
                  </a:outerShdw>
                </a:effectLst>
              </a:rPr>
              <a:t>Lesson 1:</a:t>
            </a:r>
          </a:p>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Looking at the World Through the Eyes of God</a:t>
            </a:r>
          </a:p>
        </p:txBody>
      </p:sp>
    </p:spTree>
    <p:extLst>
      <p:ext uri="{BB962C8B-B14F-4D97-AF65-F5344CB8AC3E}">
        <p14:creationId xmlns:p14="http://schemas.microsoft.com/office/powerpoint/2010/main" val="134562706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4CE896-206B-4421-A4A2-30637ECEBB49}"/>
              </a:ext>
            </a:extLst>
          </p:cNvPr>
          <p:cNvSpPr txBox="1"/>
          <p:nvPr/>
        </p:nvSpPr>
        <p:spPr>
          <a:xfrm>
            <a:off x="1524000" y="1295400"/>
            <a:ext cx="9144000" cy="707886"/>
          </a:xfrm>
          <a:prstGeom prst="rect">
            <a:avLst/>
          </a:prstGeom>
          <a:noFill/>
        </p:spPr>
        <p:txBody>
          <a:bodyPr wrap="square" rtlCol="0">
            <a:spAutoFit/>
          </a:bodyPr>
          <a:lstStyle/>
          <a:p>
            <a:r>
              <a:rPr lang="en-US" sz="4000" b="1" dirty="0">
                <a:solidFill>
                  <a:srgbClr val="000000"/>
                </a:solidFill>
              </a:rPr>
              <a:t>Lesson Plan and Agenda</a:t>
            </a:r>
          </a:p>
        </p:txBody>
      </p:sp>
      <p:sp>
        <p:nvSpPr>
          <p:cNvPr id="5" name="TextBox 4">
            <a:extLst>
              <a:ext uri="{FF2B5EF4-FFF2-40B4-BE49-F238E27FC236}">
                <a16:creationId xmlns:a16="http://schemas.microsoft.com/office/drawing/2014/main" id="{A32AAF33-859C-47FC-8AAC-A7281F32493A}"/>
              </a:ext>
            </a:extLst>
          </p:cNvPr>
          <p:cNvSpPr txBox="1"/>
          <p:nvPr/>
        </p:nvSpPr>
        <p:spPr>
          <a:xfrm>
            <a:off x="2209800" y="2003286"/>
            <a:ext cx="8229600" cy="3785652"/>
          </a:xfrm>
          <a:prstGeom prst="rect">
            <a:avLst/>
          </a:prstGeom>
          <a:noFill/>
        </p:spPr>
        <p:txBody>
          <a:bodyPr wrap="square" rtlCol="0">
            <a:spAutoFit/>
          </a:bodyPr>
          <a:lstStyle/>
          <a:p>
            <a:pPr marL="742950" indent="-742950" algn="l">
              <a:lnSpc>
                <a:spcPct val="150000"/>
              </a:lnSpc>
              <a:buFont typeface="+mj-lt"/>
              <a:buAutoNum type="arabicPeriod"/>
            </a:pPr>
            <a:r>
              <a:rPr lang="en-US" sz="2400" dirty="0">
                <a:solidFill>
                  <a:srgbClr val="000000"/>
                </a:solidFill>
                <a:latin typeface="+mn-lt"/>
              </a:rPr>
              <a:t>Looking at the World through the Eyes of God</a:t>
            </a:r>
          </a:p>
          <a:p>
            <a:pPr marL="742950" indent="-742950" algn="l">
              <a:lnSpc>
                <a:spcPct val="150000"/>
              </a:lnSpc>
              <a:buFont typeface="+mj-lt"/>
              <a:buAutoNum type="arabicPeriod"/>
            </a:pPr>
            <a:r>
              <a:rPr lang="en-US" sz="2400" dirty="0">
                <a:solidFill>
                  <a:srgbClr val="000000"/>
                </a:solidFill>
                <a:latin typeface="+mn-lt"/>
              </a:rPr>
              <a:t>The Hopelessness of a Wrong Relationship with God</a:t>
            </a:r>
          </a:p>
          <a:p>
            <a:pPr marL="742950" indent="-742950" algn="l">
              <a:lnSpc>
                <a:spcPct val="150000"/>
              </a:lnSpc>
              <a:buFont typeface="+mj-lt"/>
              <a:buAutoNum type="arabicPeriod"/>
            </a:pPr>
            <a:r>
              <a:rPr lang="en-US" sz="2400" dirty="0">
                <a:solidFill>
                  <a:srgbClr val="000000"/>
                </a:solidFill>
                <a:latin typeface="+mn-lt"/>
              </a:rPr>
              <a:t>What God has Done for the Lost World</a:t>
            </a:r>
          </a:p>
          <a:p>
            <a:pPr marL="742950" indent="-742950" algn="l">
              <a:lnSpc>
                <a:spcPct val="150000"/>
              </a:lnSpc>
              <a:buFont typeface="+mj-lt"/>
              <a:buAutoNum type="arabicPeriod"/>
            </a:pPr>
            <a:r>
              <a:rPr lang="en-US" sz="2400" dirty="0">
                <a:solidFill>
                  <a:srgbClr val="000000"/>
                </a:solidFill>
                <a:latin typeface="+mn-lt"/>
              </a:rPr>
              <a:t>How to Appropriate What God has Done</a:t>
            </a:r>
          </a:p>
          <a:p>
            <a:pPr marL="742950" indent="-742950" algn="l">
              <a:lnSpc>
                <a:spcPct val="150000"/>
              </a:lnSpc>
              <a:buFont typeface="+mj-lt"/>
              <a:buAutoNum type="arabicPeriod"/>
            </a:pPr>
            <a:r>
              <a:rPr lang="en-US" sz="2400" dirty="0">
                <a:solidFill>
                  <a:srgbClr val="000000"/>
                </a:solidFill>
                <a:latin typeface="+mn-lt"/>
              </a:rPr>
              <a:t>Elements of Fellowship and Fruitfulness with God</a:t>
            </a:r>
          </a:p>
          <a:p>
            <a:pPr marL="742950" indent="-742950" algn="l">
              <a:lnSpc>
                <a:spcPct val="150000"/>
              </a:lnSpc>
              <a:buFont typeface="+mj-lt"/>
              <a:buAutoNum type="arabicPeriod"/>
            </a:pPr>
            <a:r>
              <a:rPr lang="en-US" sz="2400" dirty="0">
                <a:solidFill>
                  <a:srgbClr val="000000"/>
                </a:solidFill>
                <a:latin typeface="+mn-lt"/>
              </a:rPr>
              <a:t>Worshiping and Serving God in One of His Churches</a:t>
            </a:r>
          </a:p>
          <a:p>
            <a:pPr marL="742950" indent="-742950" algn="l">
              <a:buFont typeface="+mj-lt"/>
              <a:buAutoNum type="arabicPeriod"/>
            </a:pPr>
            <a:endParaRPr lang="en-US" sz="2400" dirty="0">
              <a:solidFill>
                <a:srgbClr val="000000"/>
              </a:solidFill>
              <a:latin typeface="+mn-lt"/>
            </a:endParaRPr>
          </a:p>
        </p:txBody>
      </p:sp>
    </p:spTree>
    <p:extLst>
      <p:ext uri="{BB962C8B-B14F-4D97-AF65-F5344CB8AC3E}">
        <p14:creationId xmlns:p14="http://schemas.microsoft.com/office/powerpoint/2010/main" val="37883500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2000"/>
                                  </p:stCondLst>
                                  <p:childTnLst>
                                    <p:animClr clrSpc="rgb" dir="cw">
                                      <p:cBhvr override="childStyle">
                                        <p:cTn id="6" dur="500" fill="hold"/>
                                        <p:tgtEl>
                                          <p:spTgt spid="5">
                                            <p:txEl>
                                              <p:pRg st="1" end="1"/>
                                            </p:txEl>
                                          </p:spTgt>
                                        </p:tgtEl>
                                        <p:attrNameLst>
                                          <p:attrName>style.color</p:attrName>
                                        </p:attrNameLst>
                                      </p:cBhvr>
                                      <p:to>
                                        <a:srgbClr val="1591C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16" name="TextBox 15"/>
          <p:cNvSpPr txBox="1"/>
          <p:nvPr/>
        </p:nvSpPr>
        <p:spPr>
          <a:xfrm>
            <a:off x="1524000" y="1"/>
            <a:ext cx="9144000" cy="646331"/>
          </a:xfrm>
          <a:prstGeom prst="rect">
            <a:avLst/>
          </a:prstGeom>
          <a:noFill/>
        </p:spPr>
        <p:txBody>
          <a:bodyPr wrap="square" rtlCol="0">
            <a:spAutoFit/>
          </a:bodyPr>
          <a:lstStyle/>
          <a:p>
            <a:r>
              <a:rPr lang="en-US" sz="3600" dirty="0">
                <a:solidFill>
                  <a:srgbClr val="000000"/>
                </a:solidFill>
              </a:rPr>
              <a:t>GOD</a:t>
            </a:r>
          </a:p>
        </p:txBody>
      </p:sp>
      <p:sp>
        <p:nvSpPr>
          <p:cNvPr id="13" name="TextBox 12"/>
          <p:cNvSpPr txBox="1"/>
          <p:nvPr/>
        </p:nvSpPr>
        <p:spPr>
          <a:xfrm>
            <a:off x="1524000" y="2514600"/>
            <a:ext cx="9144000" cy="1569660"/>
          </a:xfrm>
          <a:prstGeom prst="rect">
            <a:avLst/>
          </a:prstGeom>
          <a:noFill/>
        </p:spPr>
        <p:txBody>
          <a:bodyPr wrap="square" rtlCol="0">
            <a:spAutoFit/>
          </a:bodyPr>
          <a:lstStyle/>
          <a:p>
            <a:r>
              <a:rPr lang="en-US" sz="9600" dirty="0">
                <a:solidFill>
                  <a:srgbClr val="000000"/>
                </a:solidFill>
              </a:rPr>
              <a:t>GOD</a:t>
            </a:r>
          </a:p>
        </p:txBody>
      </p:sp>
      <p:sp>
        <p:nvSpPr>
          <p:cNvPr id="17" name="TextBox 16"/>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19" name="TextBox 18"/>
          <p:cNvSpPr txBox="1"/>
          <p:nvPr/>
        </p:nvSpPr>
        <p:spPr>
          <a:xfrm>
            <a:off x="1524000" y="3810000"/>
            <a:ext cx="9144000" cy="707886"/>
          </a:xfrm>
          <a:prstGeom prst="rect">
            <a:avLst/>
          </a:prstGeom>
          <a:noFill/>
        </p:spPr>
        <p:txBody>
          <a:bodyPr wrap="square" rtlCol="0">
            <a:spAutoFit/>
          </a:bodyPr>
          <a:lstStyle/>
          <a:p>
            <a:r>
              <a:rPr lang="en-US" sz="4000" dirty="0">
                <a:solidFill>
                  <a:srgbClr val="C00000"/>
                </a:solidFill>
              </a:rPr>
              <a:t>I Samuel 16:7</a:t>
            </a:r>
          </a:p>
        </p:txBody>
      </p:sp>
      <p:sp>
        <p:nvSpPr>
          <p:cNvPr id="29" name="Rectangle 28"/>
          <p:cNvSpPr/>
          <p:nvPr/>
        </p:nvSpPr>
        <p:spPr bwMode="auto">
          <a:xfrm>
            <a:off x="0" y="0"/>
            <a:ext cx="12192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0" tIns="45720" rIns="457200" bIns="45720" numCol="1" rtlCol="0" anchor="ctr" anchorCtr="0" compatLnSpc="1">
            <a:prstTxWarp prst="textNoShape">
              <a:avLst/>
            </a:prstTxWarp>
          </a:bodyPr>
          <a:lstStyle/>
          <a:p>
            <a:endParaRPr lang="en-US" sz="4800" dirty="0">
              <a:solidFill>
                <a:srgbClr val="C00000"/>
              </a:solidFill>
              <a:latin typeface="+mn-lt"/>
            </a:endParaRPr>
          </a:p>
          <a:p>
            <a:pPr algn="l"/>
            <a:r>
              <a:rPr lang="en-US" sz="4800" dirty="0">
                <a:solidFill>
                  <a:srgbClr val="C00000"/>
                </a:solidFill>
                <a:latin typeface="+mn-lt"/>
              </a:rPr>
              <a:t>But the Lord said unto Samuel, Look not on his countenance, or on the height of his stature; because I have refused him: for the Lord </a:t>
            </a:r>
            <a:r>
              <a:rPr lang="en-US" sz="4800" dirty="0" err="1">
                <a:solidFill>
                  <a:srgbClr val="C00000"/>
                </a:solidFill>
                <a:latin typeface="+mn-lt"/>
              </a:rPr>
              <a:t>seeth</a:t>
            </a:r>
            <a:r>
              <a:rPr lang="en-US" sz="4800" dirty="0">
                <a:solidFill>
                  <a:srgbClr val="C00000"/>
                </a:solidFill>
                <a:latin typeface="+mn-lt"/>
              </a:rPr>
              <a:t> not as man </a:t>
            </a:r>
            <a:r>
              <a:rPr lang="en-US" sz="4800" dirty="0" err="1">
                <a:solidFill>
                  <a:srgbClr val="C00000"/>
                </a:solidFill>
                <a:latin typeface="+mn-lt"/>
              </a:rPr>
              <a:t>seeth</a:t>
            </a:r>
            <a:r>
              <a:rPr lang="en-US" sz="4800" dirty="0">
                <a:solidFill>
                  <a:srgbClr val="C00000"/>
                </a:solidFill>
                <a:latin typeface="+mn-lt"/>
              </a:rPr>
              <a:t>; for man </a:t>
            </a:r>
            <a:r>
              <a:rPr lang="en-US" sz="4800" dirty="0" err="1">
                <a:solidFill>
                  <a:srgbClr val="C00000"/>
                </a:solidFill>
                <a:latin typeface="+mn-lt"/>
              </a:rPr>
              <a:t>looketh</a:t>
            </a:r>
            <a:r>
              <a:rPr lang="en-US" sz="4800" dirty="0">
                <a:solidFill>
                  <a:srgbClr val="C00000"/>
                </a:solidFill>
                <a:latin typeface="+mn-lt"/>
              </a:rPr>
              <a:t> on the outward appearance, but the Lord </a:t>
            </a:r>
            <a:r>
              <a:rPr lang="en-US" sz="4800" dirty="0" err="1">
                <a:solidFill>
                  <a:srgbClr val="C00000"/>
                </a:solidFill>
                <a:latin typeface="+mn-lt"/>
              </a:rPr>
              <a:t>looketh</a:t>
            </a:r>
            <a:r>
              <a:rPr lang="en-US" sz="4800" dirty="0">
                <a:solidFill>
                  <a:srgbClr val="C00000"/>
                </a:solidFill>
                <a:latin typeface="+mn-lt"/>
              </a:rPr>
              <a:t> on the heart.</a:t>
            </a:r>
          </a:p>
          <a:p>
            <a:pPr algn="r"/>
            <a:r>
              <a:rPr lang="en-US" sz="4800" dirty="0">
                <a:solidFill>
                  <a:srgbClr val="000000"/>
                </a:solidFill>
                <a:latin typeface="+mn-lt"/>
              </a:rPr>
              <a:t>I Samuel 16:7</a:t>
            </a:r>
          </a:p>
          <a:p>
            <a:endParaRPr lang="en-US" sz="4800"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20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1" nodeType="clickEffect">
                                  <p:stCondLst>
                                    <p:cond delay="500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10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2000"/>
                                  </p:stCondLst>
                                  <p:childTnLst>
                                    <p:animEffect transition="out" filter="fade">
                                      <p:cBhvr>
                                        <p:cTn id="19" dur="1000"/>
                                        <p:tgtEl>
                                          <p:spTgt spid="29"/>
                                        </p:tgtEl>
                                      </p:cBhvr>
                                    </p:animEffect>
                                    <p:set>
                                      <p:cBhvr>
                                        <p:cTn id="20" dur="1" fill="hold">
                                          <p:stCondLst>
                                            <p:cond delay="999"/>
                                          </p:stCondLst>
                                        </p:cTn>
                                        <p:tgtEl>
                                          <p:spTgt spid="29"/>
                                        </p:tgtEl>
                                        <p:attrNameLst>
                                          <p:attrName>style.visibility</p:attrName>
                                        </p:attrNameLst>
                                      </p:cBhvr>
                                      <p:to>
                                        <p:strVal val="hidden"/>
                                      </p:to>
                                    </p:set>
                                  </p:childTnLst>
                                </p:cTn>
                              </p:par>
                            </p:childTnLst>
                          </p:cTn>
                        </p:par>
                        <p:par>
                          <p:cTn id="21" fill="hold">
                            <p:stCondLst>
                              <p:cond delay="3000"/>
                            </p:stCondLst>
                            <p:childTnLst>
                              <p:par>
                                <p:cTn id="22" presetID="1" presetClass="exit" presetSubtype="0" fill="hold" grpId="2" nodeType="afterEffect">
                                  <p:stCondLst>
                                    <p:cond delay="0"/>
                                  </p:stCondLst>
                                  <p:childTnLst>
                                    <p:set>
                                      <p:cBhvr>
                                        <p:cTn id="23" dur="1" fill="hold">
                                          <p:stCondLst>
                                            <p:cond delay="0"/>
                                          </p:stCondLst>
                                        </p:cTn>
                                        <p:tgtEl>
                                          <p:spTgt spid="19"/>
                                        </p:tgtEl>
                                        <p:attrNameLst>
                                          <p:attrName>style.visibility</p:attrName>
                                        </p:attrNameLst>
                                      </p:cBhvr>
                                      <p:to>
                                        <p:strVal val="hidden"/>
                                      </p:to>
                                    </p:set>
                                  </p:childTnLst>
                                </p:cTn>
                              </p:par>
                            </p:childTnLst>
                          </p:cTn>
                        </p:par>
                        <p:par>
                          <p:cTn id="24" fill="hold">
                            <p:stCondLst>
                              <p:cond delay="3000"/>
                            </p:stCondLst>
                            <p:childTnLst>
                              <p:par>
                                <p:cTn id="25" presetID="6" presetClass="emph" presetSubtype="0" fill="hold" nodeType="afterEffect">
                                  <p:stCondLst>
                                    <p:cond delay="0"/>
                                  </p:stCondLst>
                                  <p:childTnLst>
                                    <p:animScale>
                                      <p:cBhvr>
                                        <p:cTn id="26" dur="1000" fill="hold"/>
                                        <p:tgtEl>
                                          <p:spTgt spid="13"/>
                                        </p:tgtEl>
                                      </p:cBhvr>
                                      <p:by x="40000" y="40000"/>
                                    </p:animScale>
                                  </p:childTnLst>
                                </p:cTn>
                              </p:par>
                              <p:par>
                                <p:cTn id="27" presetID="64" presetClass="path" presetSubtype="0" accel="50000" fill="hold" nodeType="withEffect">
                                  <p:stCondLst>
                                    <p:cond delay="0"/>
                                  </p:stCondLst>
                                  <p:childTnLst>
                                    <p:animMotion origin="layout" path="M 0 2.80259E-6 L 0 -0.42537 " pathEditMode="relative" rAng="0" ptsTypes="AA">
                                      <p:cBhvr>
                                        <p:cTn id="28" dur="1000" fill="hold"/>
                                        <p:tgtEl>
                                          <p:spTgt spid="13"/>
                                        </p:tgtEl>
                                        <p:attrNameLst>
                                          <p:attrName>ppt_x</p:attrName>
                                          <p:attrName>ppt_y</p:attrName>
                                        </p:attrNameLst>
                                      </p:cBhvr>
                                      <p:rCtr x="0" y="-213"/>
                                    </p:animMotion>
                                  </p:childTnLst>
                                </p:cTn>
                              </p:par>
                              <p:par>
                                <p:cTn id="29" presetID="10" presetClass="exit" presetSubtype="0" fill="hold" grpId="0" nodeType="withEffect">
                                  <p:stCondLst>
                                    <p:cond delay="60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childTnLst>
                          </p:cTn>
                        </p:par>
                        <p:par>
                          <p:cTn id="32" fill="hold">
                            <p:stCondLst>
                              <p:cond delay="41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3" grpId="0"/>
      <p:bldP spid="13" grpId="1"/>
      <p:bldP spid="17" grpId="0"/>
      <p:bldP spid="19" grpId="1"/>
      <p:bldP spid="19" grpId="2"/>
      <p:bldP spid="29" grpId="0" animBg="1"/>
      <p:bldP spid="2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1524000" y="3048001"/>
            <a:ext cx="9144000" cy="646331"/>
          </a:xfrm>
          <a:prstGeom prst="rect">
            <a:avLst/>
          </a:prstGeom>
          <a:noFill/>
        </p:spPr>
        <p:txBody>
          <a:bodyPr wrap="square" rtlCol="0">
            <a:spAutoFit/>
          </a:bodyPr>
          <a:lstStyle/>
          <a:p>
            <a:r>
              <a:rPr lang="en-US" sz="3600" dirty="0">
                <a:solidFill>
                  <a:srgbClr val="000000"/>
                </a:solidFill>
              </a:rPr>
              <a:t>Romans 14:11-12</a:t>
            </a:r>
            <a:endParaRPr lang="en-US" sz="3600" dirty="0"/>
          </a:p>
        </p:txBody>
      </p:sp>
      <p:sp>
        <p:nvSpPr>
          <p:cNvPr id="31" name="TextBox 30"/>
          <p:cNvSpPr txBox="1"/>
          <p:nvPr/>
        </p:nvSpPr>
        <p:spPr>
          <a:xfrm>
            <a:off x="1524000" y="3048001"/>
            <a:ext cx="9144000" cy="646331"/>
          </a:xfrm>
          <a:prstGeom prst="rect">
            <a:avLst/>
          </a:prstGeom>
          <a:noFill/>
        </p:spPr>
        <p:txBody>
          <a:bodyPr wrap="square" rtlCol="0">
            <a:spAutoFit/>
          </a:bodyPr>
          <a:lstStyle/>
          <a:p>
            <a:r>
              <a:rPr lang="en-US" sz="3600" dirty="0">
                <a:solidFill>
                  <a:srgbClr val="000000"/>
                </a:solidFill>
              </a:rPr>
              <a:t>Romans 2:2</a:t>
            </a:r>
            <a:endParaRPr lang="en-US" sz="3600" dirty="0"/>
          </a:p>
        </p:txBody>
      </p:sp>
      <p:sp>
        <p:nvSpPr>
          <p:cNvPr id="32" name="TextBox 31"/>
          <p:cNvSpPr txBox="1"/>
          <p:nvPr/>
        </p:nvSpPr>
        <p:spPr>
          <a:xfrm>
            <a:off x="1524000" y="3048001"/>
            <a:ext cx="9144000" cy="646331"/>
          </a:xfrm>
          <a:prstGeom prst="rect">
            <a:avLst/>
          </a:prstGeom>
          <a:noFill/>
        </p:spPr>
        <p:txBody>
          <a:bodyPr wrap="square" rtlCol="0">
            <a:spAutoFit/>
          </a:bodyPr>
          <a:lstStyle/>
          <a:p>
            <a:r>
              <a:rPr lang="en-US" sz="3600" dirty="0">
                <a:solidFill>
                  <a:srgbClr val="000000"/>
                </a:solidFill>
              </a:rPr>
              <a:t>John 17:17</a:t>
            </a:r>
            <a:endParaRPr lang="en-US" sz="3600" dirty="0"/>
          </a:p>
        </p:txBody>
      </p:sp>
      <p:sp>
        <p:nvSpPr>
          <p:cNvPr id="15" name="Rectangle 14"/>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1410970" y="231862"/>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6" name="TextBox 15"/>
          <p:cNvSpPr txBox="1"/>
          <p:nvPr/>
        </p:nvSpPr>
        <p:spPr>
          <a:xfrm>
            <a:off x="1524000" y="1"/>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0" name="Rectangle 19"/>
          <p:cNvSpPr/>
          <p:nvPr/>
        </p:nvSpPr>
        <p:spPr bwMode="auto">
          <a:xfrm>
            <a:off x="0" y="1"/>
            <a:ext cx="12192000"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800" dirty="0">
                <a:solidFill>
                  <a:srgbClr val="C00000"/>
                </a:solidFill>
                <a:latin typeface="+mn-lt"/>
              </a:rPr>
              <a:t>Sanctify them through thy truth: thy word is truth.</a:t>
            </a:r>
          </a:p>
          <a:p>
            <a:pPr algn="r"/>
            <a:r>
              <a:rPr lang="en-US" sz="4800" dirty="0">
                <a:solidFill>
                  <a:srgbClr val="000000"/>
                </a:solidFill>
                <a:latin typeface="+mn-lt"/>
              </a:rPr>
              <a:t>John 17:17</a:t>
            </a:r>
          </a:p>
        </p:txBody>
      </p:sp>
      <p:sp>
        <p:nvSpPr>
          <p:cNvPr id="28" name="Rectangle 27"/>
          <p:cNvSpPr/>
          <p:nvPr/>
        </p:nvSpPr>
        <p:spPr bwMode="auto">
          <a:xfrm>
            <a:off x="0" y="0"/>
            <a:ext cx="12192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endParaRPr lang="en-US" sz="4800" dirty="0">
              <a:solidFill>
                <a:srgbClr val="C00000"/>
              </a:solidFill>
              <a:latin typeface="+mn-lt"/>
            </a:endParaRPr>
          </a:p>
          <a:p>
            <a:r>
              <a:rPr lang="en-US" sz="4800" dirty="0">
                <a:solidFill>
                  <a:srgbClr val="C00000"/>
                </a:solidFill>
                <a:latin typeface="+mn-lt"/>
              </a:rPr>
              <a:t>But we are sure that the judgment of God is according to truth against them which commit such things.</a:t>
            </a:r>
          </a:p>
          <a:p>
            <a:pPr algn="r"/>
            <a:r>
              <a:rPr lang="en-US" sz="4800" dirty="0">
                <a:solidFill>
                  <a:srgbClr val="000000"/>
                </a:solidFill>
                <a:latin typeface="+mn-lt"/>
              </a:rPr>
              <a:t>Romans 2:2</a:t>
            </a:r>
          </a:p>
          <a:p>
            <a:endParaRPr lang="en-US" sz="4800" dirty="0">
              <a:solidFill>
                <a:srgbClr val="000000"/>
              </a:solidFill>
              <a:latin typeface="+mn-lt"/>
            </a:endParaRPr>
          </a:p>
        </p:txBody>
      </p:sp>
      <p:sp>
        <p:nvSpPr>
          <p:cNvPr id="29" name="Rectangle 28"/>
          <p:cNvSpPr/>
          <p:nvPr/>
        </p:nvSpPr>
        <p:spPr bwMode="auto">
          <a:xfrm>
            <a:off x="0" y="-1"/>
            <a:ext cx="12192000" cy="6858001"/>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endParaRPr lang="en-US" sz="4800" dirty="0">
              <a:solidFill>
                <a:srgbClr val="C00000"/>
              </a:solidFill>
              <a:latin typeface="+mn-lt"/>
            </a:endParaRPr>
          </a:p>
          <a:p>
            <a:r>
              <a:rPr lang="en-US" sz="4800" dirty="0">
                <a:solidFill>
                  <a:srgbClr val="C00000"/>
                </a:solidFill>
                <a:latin typeface="+mn-lt"/>
              </a:rPr>
              <a:t>(11) For it is written, As I live, saith the Lord, every knee shall bow to me, and every tongue shall confess to God.</a:t>
            </a:r>
          </a:p>
          <a:p>
            <a:r>
              <a:rPr lang="en-US" sz="4800" dirty="0">
                <a:solidFill>
                  <a:srgbClr val="C00000"/>
                </a:solidFill>
                <a:latin typeface="+mn-lt"/>
              </a:rPr>
              <a:t>(12) So then every one of us shall give account of himself to God.</a:t>
            </a:r>
          </a:p>
          <a:p>
            <a:pPr algn="r"/>
            <a:r>
              <a:rPr lang="en-US" sz="4800" dirty="0">
                <a:solidFill>
                  <a:srgbClr val="000000"/>
                </a:solidFill>
                <a:latin typeface="+mn-lt"/>
              </a:rPr>
              <a:t>Romans 14:11-12</a:t>
            </a:r>
          </a:p>
          <a:p>
            <a:endParaRPr lang="en-US" sz="4800"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200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2000"/>
                                  </p:stCondLst>
                                  <p:childTnLst>
                                    <p:animEffect transition="out" filter="fade">
                                      <p:cBhvr>
                                        <p:cTn id="15" dur="1000"/>
                                        <p:tgtEl>
                                          <p:spTgt spid="29"/>
                                        </p:tgtEl>
                                      </p:cBhvr>
                                    </p:animEffect>
                                    <p:set>
                                      <p:cBhvr>
                                        <p:cTn id="16" dur="1" fill="hold">
                                          <p:stCondLst>
                                            <p:cond delay="999"/>
                                          </p:stCondLst>
                                        </p:cTn>
                                        <p:tgtEl>
                                          <p:spTgt spid="29"/>
                                        </p:tgtEl>
                                        <p:attrNameLst>
                                          <p:attrName>style.visibility</p:attrName>
                                        </p:attrNameLst>
                                      </p:cBhvr>
                                      <p:to>
                                        <p:strVal val="hidden"/>
                                      </p:to>
                                    </p:set>
                                  </p:childTnLst>
                                </p:cTn>
                              </p:par>
                            </p:childTnLst>
                          </p:cTn>
                        </p:par>
                        <p:par>
                          <p:cTn id="17" fill="hold">
                            <p:stCondLst>
                              <p:cond delay="3000"/>
                            </p:stCondLst>
                            <p:childTnLst>
                              <p:par>
                                <p:cTn id="18" presetID="0" presetClass="path" presetSubtype="0" accel="50000" decel="50000" fill="hold" grpId="1" nodeType="afterEffect">
                                  <p:stCondLst>
                                    <p:cond delay="0"/>
                                  </p:stCondLst>
                                  <p:childTnLst>
                                    <p:animMotion origin="layout" path="M 1.94444E-6 4.81481E-6 L -0.27587 -0.43588 " pathEditMode="relative" rAng="0" ptsTypes="AA">
                                      <p:cBhvr>
                                        <p:cTn id="19" dur="1000" fill="hold"/>
                                        <p:tgtEl>
                                          <p:spTgt spid="30"/>
                                        </p:tgtEl>
                                        <p:attrNameLst>
                                          <p:attrName>ppt_x</p:attrName>
                                          <p:attrName>ppt_y</p:attrName>
                                        </p:attrNameLst>
                                      </p:cBhvr>
                                      <p:rCtr x="-13800" y="-21800"/>
                                    </p:animMotion>
                                  </p:childTnLst>
                                </p:cTn>
                              </p:par>
                              <p:par>
                                <p:cTn id="20" presetID="6" presetClass="emph" presetSubtype="0" fill="hold" grpId="2" nodeType="withEffect">
                                  <p:stCondLst>
                                    <p:cond delay="0"/>
                                  </p:stCondLst>
                                  <p:childTnLst>
                                    <p:animScale>
                                      <p:cBhvr>
                                        <p:cTn id="21" dur="1000" fill="hold"/>
                                        <p:tgtEl>
                                          <p:spTgt spid="30"/>
                                        </p:tgtEl>
                                      </p:cBhvr>
                                      <p:by x="40000" y="40000"/>
                                    </p:animScale>
                                  </p:childTnLst>
                                </p:cTn>
                              </p:par>
                              <p:par>
                                <p:cTn id="22" presetID="10" presetClass="exit" presetSubtype="0" fill="hold" grpId="3" nodeType="withEffect">
                                  <p:stCondLst>
                                    <p:cond delay="400"/>
                                  </p:stCondLst>
                                  <p:childTnLst>
                                    <p:animEffect transition="out" filter="fade">
                                      <p:cBhvr>
                                        <p:cTn id="23" dur="500"/>
                                        <p:tgtEl>
                                          <p:spTgt spid="30"/>
                                        </p:tgtEl>
                                      </p:cBhvr>
                                    </p:animEffect>
                                    <p:set>
                                      <p:cBhvr>
                                        <p:cTn id="24" dur="1" fill="hold">
                                          <p:stCondLst>
                                            <p:cond delay="499"/>
                                          </p:stCondLst>
                                        </p:cTn>
                                        <p:tgtEl>
                                          <p:spTgt spid="30"/>
                                        </p:tgtEl>
                                        <p:attrNameLst>
                                          <p:attrName>style.visibility</p:attrName>
                                        </p:attrNameLst>
                                      </p:cBhvr>
                                      <p:to>
                                        <p:strVal val="hidden"/>
                                      </p:to>
                                    </p:set>
                                  </p:childTnLst>
                                </p:cTn>
                              </p:par>
                              <p:par>
                                <p:cTn id="25" presetID="10" presetClass="entr" presetSubtype="0" fill="hold" nodeType="with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2000"/>
                                  </p:stCondLst>
                                  <p:childTnLst>
                                    <p:set>
                                      <p:cBhvr>
                                        <p:cTn id="31" dur="1" fill="hold">
                                          <p:stCondLst>
                                            <p:cond delay="0"/>
                                          </p:stCondLst>
                                        </p:cTn>
                                        <p:tgtEl>
                                          <p:spTgt spid="3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200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2000"/>
                                  </p:stCondLst>
                                  <p:childTnLst>
                                    <p:animEffect transition="out" filter="fade">
                                      <p:cBhvr>
                                        <p:cTn id="40" dur="1000"/>
                                        <p:tgtEl>
                                          <p:spTgt spid="28"/>
                                        </p:tgtEl>
                                      </p:cBhvr>
                                    </p:animEffect>
                                    <p:set>
                                      <p:cBhvr>
                                        <p:cTn id="41" dur="1" fill="hold">
                                          <p:stCondLst>
                                            <p:cond delay="999"/>
                                          </p:stCondLst>
                                        </p:cTn>
                                        <p:tgtEl>
                                          <p:spTgt spid="28"/>
                                        </p:tgtEl>
                                        <p:attrNameLst>
                                          <p:attrName>style.visibility</p:attrName>
                                        </p:attrNameLst>
                                      </p:cBhvr>
                                      <p:to>
                                        <p:strVal val="hidden"/>
                                      </p:to>
                                    </p:set>
                                  </p:childTnLst>
                                </p:cTn>
                              </p:par>
                            </p:childTnLst>
                          </p:cTn>
                        </p:par>
                        <p:par>
                          <p:cTn id="42" fill="hold">
                            <p:stCondLst>
                              <p:cond delay="3000"/>
                            </p:stCondLst>
                            <p:childTnLst>
                              <p:par>
                                <p:cTn id="43" presetID="0" presetClass="path" presetSubtype="0" accel="50000" decel="50000" fill="hold" grpId="1" nodeType="afterEffect">
                                  <p:stCondLst>
                                    <p:cond delay="0"/>
                                  </p:stCondLst>
                                  <p:childTnLst>
                                    <p:animMotion origin="layout" path="M 1.94444E-6 4.81481E-6 L -0.27587 -0.43588 " pathEditMode="relative" rAng="0" ptsTypes="AA">
                                      <p:cBhvr>
                                        <p:cTn id="44" dur="1000" fill="hold"/>
                                        <p:tgtEl>
                                          <p:spTgt spid="31"/>
                                        </p:tgtEl>
                                        <p:attrNameLst>
                                          <p:attrName>ppt_x</p:attrName>
                                          <p:attrName>ppt_y</p:attrName>
                                        </p:attrNameLst>
                                      </p:cBhvr>
                                      <p:rCtr x="-13800" y="-21800"/>
                                    </p:animMotion>
                                  </p:childTnLst>
                                </p:cTn>
                              </p:par>
                              <p:par>
                                <p:cTn id="45" presetID="6" presetClass="emph" presetSubtype="0" fill="hold" grpId="2" nodeType="withEffect">
                                  <p:stCondLst>
                                    <p:cond delay="0"/>
                                  </p:stCondLst>
                                  <p:childTnLst>
                                    <p:animScale>
                                      <p:cBhvr>
                                        <p:cTn id="46" dur="1000" fill="hold"/>
                                        <p:tgtEl>
                                          <p:spTgt spid="31"/>
                                        </p:tgtEl>
                                      </p:cBhvr>
                                      <p:by x="40000" y="40000"/>
                                    </p:animScale>
                                  </p:childTnLst>
                                </p:cTn>
                              </p:par>
                              <p:par>
                                <p:cTn id="47" presetID="10" presetClass="exit" presetSubtype="0" fill="hold" grpId="3" nodeType="withEffect">
                                  <p:stCondLst>
                                    <p:cond delay="400"/>
                                  </p:stCondLst>
                                  <p:childTnLst>
                                    <p:animEffect transition="out" filter="fade">
                                      <p:cBhvr>
                                        <p:cTn id="48" dur="500"/>
                                        <p:tgtEl>
                                          <p:spTgt spid="31"/>
                                        </p:tgtEl>
                                      </p:cBhvr>
                                    </p:animEffect>
                                    <p:set>
                                      <p:cBhvr>
                                        <p:cTn id="49" dur="1" fill="hold">
                                          <p:stCondLst>
                                            <p:cond delay="499"/>
                                          </p:stCondLst>
                                        </p:cTn>
                                        <p:tgtEl>
                                          <p:spTgt spid="31"/>
                                        </p:tgtEl>
                                        <p:attrNameLst>
                                          <p:attrName>style.visibility</p:attrName>
                                        </p:attrNameLst>
                                      </p:cBhvr>
                                      <p:to>
                                        <p:strVal val="hidden"/>
                                      </p:to>
                                    </p:set>
                                  </p:childTnLst>
                                </p:cTn>
                              </p:par>
                            </p:childTnLst>
                          </p:cTn>
                        </p:par>
                        <p:par>
                          <p:cTn id="50" fill="hold">
                            <p:stCondLst>
                              <p:cond delay="4000"/>
                            </p:stCondLst>
                            <p:childTnLst>
                              <p:par>
                                <p:cTn id="51" presetID="1" presetClass="entr" presetSubtype="0" fill="hold" nodeType="afterEffect">
                                  <p:stCondLst>
                                    <p:cond delay="0"/>
                                  </p:stCondLst>
                                  <p:childTnLst>
                                    <p:set>
                                      <p:cBhvr>
                                        <p:cTn id="5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200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1" nodeType="clickEffect">
                                  <p:stCondLst>
                                    <p:cond delay="200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10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2" nodeType="clickEffect">
                                  <p:stCondLst>
                                    <p:cond delay="2000"/>
                                  </p:stCondLst>
                                  <p:childTnLst>
                                    <p:animEffect transition="out" filter="fade">
                                      <p:cBhvr>
                                        <p:cTn id="65" dur="1000"/>
                                        <p:tgtEl>
                                          <p:spTgt spid="20"/>
                                        </p:tgtEl>
                                      </p:cBhvr>
                                    </p:animEffect>
                                    <p:set>
                                      <p:cBhvr>
                                        <p:cTn id="66" dur="1" fill="hold">
                                          <p:stCondLst>
                                            <p:cond delay="999"/>
                                          </p:stCondLst>
                                        </p:cTn>
                                        <p:tgtEl>
                                          <p:spTgt spid="20"/>
                                        </p:tgtEl>
                                        <p:attrNameLst>
                                          <p:attrName>style.visibility</p:attrName>
                                        </p:attrNameLst>
                                      </p:cBhvr>
                                      <p:to>
                                        <p:strVal val="hidden"/>
                                      </p:to>
                                    </p:set>
                                  </p:childTnLst>
                                </p:cTn>
                              </p:par>
                            </p:childTnLst>
                          </p:cTn>
                        </p:par>
                        <p:par>
                          <p:cTn id="67" fill="hold">
                            <p:stCondLst>
                              <p:cond delay="3000"/>
                            </p:stCondLst>
                            <p:childTnLst>
                              <p:par>
                                <p:cTn id="68" presetID="0" presetClass="path" presetSubtype="0" accel="50000" decel="50000" fill="hold" grpId="1" nodeType="afterEffect">
                                  <p:stCondLst>
                                    <p:cond delay="0"/>
                                  </p:stCondLst>
                                  <p:childTnLst>
                                    <p:animMotion origin="layout" path="M 1.94444E-6 4.81481E-6 L -0.27587 -0.43588 " pathEditMode="relative" rAng="0" ptsTypes="AA">
                                      <p:cBhvr>
                                        <p:cTn id="69" dur="1000" fill="hold"/>
                                        <p:tgtEl>
                                          <p:spTgt spid="32"/>
                                        </p:tgtEl>
                                        <p:attrNameLst>
                                          <p:attrName>ppt_x</p:attrName>
                                          <p:attrName>ppt_y</p:attrName>
                                        </p:attrNameLst>
                                      </p:cBhvr>
                                      <p:rCtr x="-13800" y="-21800"/>
                                    </p:animMotion>
                                  </p:childTnLst>
                                </p:cTn>
                              </p:par>
                              <p:par>
                                <p:cTn id="70" presetID="6" presetClass="emph" presetSubtype="0" fill="hold" grpId="2" nodeType="withEffect">
                                  <p:stCondLst>
                                    <p:cond delay="0"/>
                                  </p:stCondLst>
                                  <p:childTnLst>
                                    <p:animScale>
                                      <p:cBhvr>
                                        <p:cTn id="71" dur="1000" fill="hold"/>
                                        <p:tgtEl>
                                          <p:spTgt spid="32"/>
                                        </p:tgtEl>
                                      </p:cBhvr>
                                      <p:by x="40000" y="40000"/>
                                    </p:animScale>
                                  </p:childTnLst>
                                </p:cTn>
                              </p:par>
                              <p:par>
                                <p:cTn id="72" presetID="10" presetClass="exit" presetSubtype="0" fill="hold" grpId="3" nodeType="withEffect">
                                  <p:stCondLst>
                                    <p:cond delay="400"/>
                                  </p:stCondLst>
                                  <p:childTnLst>
                                    <p:animEffect transition="out" filter="fade">
                                      <p:cBhvr>
                                        <p:cTn id="73" dur="500"/>
                                        <p:tgtEl>
                                          <p:spTgt spid="32"/>
                                        </p:tgtEl>
                                      </p:cBhvr>
                                    </p:animEffect>
                                    <p:set>
                                      <p:cBhvr>
                                        <p:cTn id="74" dur="1" fill="hold">
                                          <p:stCondLst>
                                            <p:cond delay="499"/>
                                          </p:stCondLst>
                                        </p:cTn>
                                        <p:tgtEl>
                                          <p:spTgt spid="32"/>
                                        </p:tgtEl>
                                        <p:attrNameLst>
                                          <p:attrName>style.visibility</p:attrName>
                                        </p:attrNameLst>
                                      </p:cBhvr>
                                      <p:to>
                                        <p:strVal val="hidden"/>
                                      </p:to>
                                    </p:set>
                                  </p:childTnLst>
                                </p:cTn>
                              </p:par>
                            </p:childTnLst>
                          </p:cTn>
                        </p:par>
                        <p:par>
                          <p:cTn id="75" fill="hold">
                            <p:stCondLst>
                              <p:cond delay="4000"/>
                            </p:stCondLst>
                            <p:childTnLst>
                              <p:par>
                                <p:cTn id="76" presetID="1" presetClass="entr" presetSubtype="0" fill="hold" nodeType="afterEffect">
                                  <p:stCondLst>
                                    <p:cond delay="0"/>
                                  </p:stCondLst>
                                  <p:childTnLst>
                                    <p:set>
                                      <p:cBhvr>
                                        <p:cTn id="77"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0" grpId="1"/>
      <p:bldP spid="30" grpId="2"/>
      <p:bldP spid="30" grpId="3"/>
      <p:bldP spid="31" grpId="0"/>
      <p:bldP spid="31" grpId="1"/>
      <p:bldP spid="31" grpId="2"/>
      <p:bldP spid="31" grpId="3"/>
      <p:bldP spid="32" grpId="0"/>
      <p:bldP spid="32" grpId="1"/>
      <p:bldP spid="32" grpId="2"/>
      <p:bldP spid="32" grpId="3"/>
      <p:bldP spid="20" grpId="1" animBg="1"/>
      <p:bldP spid="20" grpId="2" animBg="1"/>
      <p:bldP spid="28" grpId="0" animBg="1"/>
      <p:bldP spid="28" grpId="1" animBg="1"/>
      <p:bldP spid="29" grpId="0" animBg="1"/>
      <p:bldP spid="2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1409366" y="231702"/>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8843210" y="228600"/>
            <a:ext cx="3048000" cy="923330"/>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p:txBody>
      </p:sp>
      <p:sp>
        <p:nvSpPr>
          <p:cNvPr id="16" name="TextBox 15"/>
          <p:cNvSpPr txBox="1"/>
          <p:nvPr/>
        </p:nvSpPr>
        <p:spPr>
          <a:xfrm>
            <a:off x="1524000" y="1"/>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1524000" y="3102733"/>
            <a:ext cx="9144000" cy="646331"/>
          </a:xfrm>
          <a:prstGeom prst="rect">
            <a:avLst/>
          </a:prstGeom>
          <a:noFill/>
        </p:spPr>
        <p:txBody>
          <a:bodyPr wrap="square" rtlCol="0">
            <a:spAutoFit/>
          </a:bodyPr>
          <a:lstStyle/>
          <a:p>
            <a:r>
              <a:rPr lang="en-US" sz="3600" dirty="0">
                <a:solidFill>
                  <a:srgbClr val="000000"/>
                </a:solidFill>
              </a:rPr>
              <a:t>Bible Prophecies</a:t>
            </a:r>
            <a:endParaRPr lang="en-US" sz="3600" dirty="0"/>
          </a:p>
        </p:txBody>
      </p:sp>
      <p:sp>
        <p:nvSpPr>
          <p:cNvPr id="29" name="TextBox 28"/>
          <p:cNvSpPr txBox="1"/>
          <p:nvPr/>
        </p:nvSpPr>
        <p:spPr>
          <a:xfrm>
            <a:off x="1524000" y="3102732"/>
            <a:ext cx="9144000" cy="646331"/>
          </a:xfrm>
          <a:prstGeom prst="rect">
            <a:avLst/>
          </a:prstGeom>
          <a:noFill/>
        </p:spPr>
        <p:txBody>
          <a:bodyPr wrap="square" rtlCol="0">
            <a:spAutoFit/>
          </a:bodyPr>
          <a:lstStyle/>
          <a:p>
            <a:r>
              <a:rPr lang="en-US" sz="3600" dirty="0">
                <a:solidFill>
                  <a:srgbClr val="000000"/>
                </a:solidFill>
              </a:rPr>
              <a:t>Bible Claims</a:t>
            </a:r>
            <a:endParaRPr lang="en-US" sz="3600" dirty="0"/>
          </a:p>
        </p:txBody>
      </p:sp>
      <p:sp>
        <p:nvSpPr>
          <p:cNvPr id="11" name="TextBox 10">
            <a:extLst>
              <a:ext uri="{FF2B5EF4-FFF2-40B4-BE49-F238E27FC236}">
                <a16:creationId xmlns:a16="http://schemas.microsoft.com/office/drawing/2014/main" id="{E3556CF0-A4E1-264F-9CA0-2B26C1862E3E}"/>
              </a:ext>
            </a:extLst>
          </p:cNvPr>
          <p:cNvSpPr txBox="1"/>
          <p:nvPr/>
        </p:nvSpPr>
        <p:spPr>
          <a:xfrm>
            <a:off x="1524000" y="3102732"/>
            <a:ext cx="9144000" cy="646331"/>
          </a:xfrm>
          <a:prstGeom prst="rect">
            <a:avLst/>
          </a:prstGeom>
          <a:noFill/>
        </p:spPr>
        <p:txBody>
          <a:bodyPr wrap="square" rtlCol="0">
            <a:spAutoFit/>
          </a:bodyPr>
          <a:lstStyle/>
          <a:p>
            <a:r>
              <a:rPr lang="en-US" sz="3600" dirty="0">
                <a:solidFill>
                  <a:srgbClr val="000000"/>
                </a:solidFill>
              </a:rPr>
              <a:t>Bible Construction</a:t>
            </a:r>
            <a:endParaRPr lang="en-US" sz="3600" dirty="0"/>
          </a:p>
        </p:txBody>
      </p:sp>
      <p:sp>
        <p:nvSpPr>
          <p:cNvPr id="12" name="TextBox 11">
            <a:extLst>
              <a:ext uri="{FF2B5EF4-FFF2-40B4-BE49-F238E27FC236}">
                <a16:creationId xmlns:a16="http://schemas.microsoft.com/office/drawing/2014/main" id="{48DD25C8-3321-0B41-81F4-58D8223757B9}"/>
              </a:ext>
            </a:extLst>
          </p:cNvPr>
          <p:cNvSpPr txBox="1"/>
          <p:nvPr/>
        </p:nvSpPr>
        <p:spPr>
          <a:xfrm>
            <a:off x="1524000" y="3102732"/>
            <a:ext cx="9144000" cy="646331"/>
          </a:xfrm>
          <a:prstGeom prst="rect">
            <a:avLst/>
          </a:prstGeom>
          <a:noFill/>
        </p:spPr>
        <p:txBody>
          <a:bodyPr wrap="square" rtlCol="0">
            <a:spAutoFit/>
          </a:bodyPr>
          <a:lstStyle/>
          <a:p>
            <a:r>
              <a:rPr lang="en-US" sz="3600" dirty="0">
                <a:solidFill>
                  <a:srgbClr val="000000"/>
                </a:solidFill>
              </a:rPr>
              <a:t>Bible Construction</a:t>
            </a:r>
            <a:endParaRPr lang="en-US" sz="3600" dirty="0"/>
          </a:p>
        </p:txBody>
      </p:sp>
      <p:sp>
        <p:nvSpPr>
          <p:cNvPr id="13" name="TextBox 12">
            <a:extLst>
              <a:ext uri="{FF2B5EF4-FFF2-40B4-BE49-F238E27FC236}">
                <a16:creationId xmlns:a16="http://schemas.microsoft.com/office/drawing/2014/main" id="{C6DDEAAB-C755-9242-83CC-B47E06147A89}"/>
              </a:ext>
            </a:extLst>
          </p:cNvPr>
          <p:cNvSpPr txBox="1"/>
          <p:nvPr/>
        </p:nvSpPr>
        <p:spPr>
          <a:xfrm>
            <a:off x="1524000" y="3102733"/>
            <a:ext cx="9144000" cy="646331"/>
          </a:xfrm>
          <a:prstGeom prst="rect">
            <a:avLst/>
          </a:prstGeom>
          <a:noFill/>
        </p:spPr>
        <p:txBody>
          <a:bodyPr wrap="square" rtlCol="0">
            <a:spAutoFit/>
          </a:bodyPr>
          <a:lstStyle/>
          <a:p>
            <a:r>
              <a:rPr lang="en-US" sz="3600" dirty="0">
                <a:solidFill>
                  <a:srgbClr val="000000"/>
                </a:solidFill>
              </a:rPr>
              <a:t>Bible Prophecies</a:t>
            </a:r>
            <a:endParaRPr lang="en-US" sz="3600" dirty="0"/>
          </a:p>
        </p:txBody>
      </p:sp>
      <p:sp>
        <p:nvSpPr>
          <p:cNvPr id="14" name="TextBox 13">
            <a:extLst>
              <a:ext uri="{FF2B5EF4-FFF2-40B4-BE49-F238E27FC236}">
                <a16:creationId xmlns:a16="http://schemas.microsoft.com/office/drawing/2014/main" id="{34E7BE7E-320F-5345-BACF-CEB2585A6869}"/>
              </a:ext>
            </a:extLst>
          </p:cNvPr>
          <p:cNvSpPr txBox="1"/>
          <p:nvPr/>
        </p:nvSpPr>
        <p:spPr>
          <a:xfrm>
            <a:off x="1524000" y="3102732"/>
            <a:ext cx="9144000" cy="646331"/>
          </a:xfrm>
          <a:prstGeom prst="rect">
            <a:avLst/>
          </a:prstGeom>
          <a:noFill/>
        </p:spPr>
        <p:txBody>
          <a:bodyPr wrap="square" rtlCol="0">
            <a:spAutoFit/>
          </a:bodyPr>
          <a:lstStyle/>
          <a:p>
            <a:r>
              <a:rPr lang="en-US" sz="3600" dirty="0">
                <a:solidFill>
                  <a:srgbClr val="000000"/>
                </a:solidFill>
              </a:rPr>
              <a:t>Bible Claims</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200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0 2.96296E-6 L 0.29375 -0.4206 " pathEditMode="relative" rAng="0" ptsTypes="AA">
                                      <p:cBhvr>
                                        <p:cTn id="16" dur="1000" fill="hold"/>
                                        <p:tgtEl>
                                          <p:spTgt spid="11"/>
                                        </p:tgtEl>
                                        <p:attrNameLst>
                                          <p:attrName>ppt_x</p:attrName>
                                          <p:attrName>ppt_y</p:attrName>
                                        </p:attrNameLst>
                                      </p:cBhvr>
                                      <p:rCtr x="14687" y="-21042"/>
                                    </p:animMotion>
                                  </p:childTnLst>
                                </p:cTn>
                              </p:par>
                              <p:par>
                                <p:cTn id="17" presetID="6" presetClass="emph" presetSubtype="0" fill="hold" grpId="2" nodeType="withEffect">
                                  <p:stCondLst>
                                    <p:cond delay="0"/>
                                  </p:stCondLst>
                                  <p:childTnLst>
                                    <p:animScale>
                                      <p:cBhvr>
                                        <p:cTn id="18" dur="1000" fill="hold"/>
                                        <p:tgtEl>
                                          <p:spTgt spid="11"/>
                                        </p:tgtEl>
                                      </p:cBhvr>
                                      <p:by x="40000" y="40000"/>
                                    </p:animScale>
                                  </p:childTnLst>
                                </p:cTn>
                              </p:par>
                              <p:par>
                                <p:cTn id="19" presetID="10" presetClass="exit" presetSubtype="0" fill="hold" grpId="3" nodeType="withEffect">
                                  <p:stCondLst>
                                    <p:cond delay="400"/>
                                  </p:stCondLst>
                                  <p:childTnLst>
                                    <p:animEffect transition="out" filter="fade">
                                      <p:cBhvr>
                                        <p:cTn id="20" dur="500"/>
                                        <p:tgtEl>
                                          <p:spTgt spid="11"/>
                                        </p:tgtEl>
                                      </p:cBhvr>
                                    </p:animEffect>
                                    <p:set>
                                      <p:cBhvr>
                                        <p:cTn id="21" dur="1" fill="hold">
                                          <p:stCondLst>
                                            <p:cond delay="499"/>
                                          </p:stCondLst>
                                        </p:cTn>
                                        <p:tgtEl>
                                          <p:spTgt spid="11"/>
                                        </p:tgtEl>
                                        <p:attrNameLst>
                                          <p:attrName>style.visibility</p:attrName>
                                        </p:attrNameLst>
                                      </p:cBhvr>
                                      <p:to>
                                        <p:strVal val="hidden"/>
                                      </p:to>
                                    </p:set>
                                  </p:childTnLst>
                                </p:cTn>
                              </p:par>
                            </p:childTnLst>
                          </p:cTn>
                        </p:par>
                        <p:par>
                          <p:cTn id="22" fill="hold">
                            <p:stCondLst>
                              <p:cond delay="1000"/>
                            </p:stCondLst>
                            <p:childTnLst>
                              <p:par>
                                <p:cTn id="23" presetID="1" presetClass="entr" presetSubtype="0" fill="hold" nodeType="after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2000"/>
                                  </p:stCondLst>
                                  <p:childTnLst>
                                    <p:set>
                                      <p:cBhvr>
                                        <p:cTn id="32" dur="1" fill="hold">
                                          <p:stCondLst>
                                            <p:cond delay="0"/>
                                          </p:stCondLst>
                                        </p:cTn>
                                        <p:tgtEl>
                                          <p:spTgt spid="13"/>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1" nodeType="clickEffect">
                                  <p:stCondLst>
                                    <p:cond delay="0"/>
                                  </p:stCondLst>
                                  <p:childTnLst>
                                    <p:animMotion origin="layout" path="M 0 2.96296E-6 L 0.28125 -0.40533 " pathEditMode="relative" rAng="0" ptsTypes="AA">
                                      <p:cBhvr>
                                        <p:cTn id="38" dur="1000" fill="hold"/>
                                        <p:tgtEl>
                                          <p:spTgt spid="28"/>
                                        </p:tgtEl>
                                        <p:attrNameLst>
                                          <p:attrName>ppt_x</p:attrName>
                                          <p:attrName>ppt_y</p:attrName>
                                        </p:attrNameLst>
                                      </p:cBhvr>
                                      <p:rCtr x="14063" y="-20278"/>
                                    </p:animMotion>
                                  </p:childTnLst>
                                </p:cTn>
                              </p:par>
                              <p:par>
                                <p:cTn id="39" presetID="6" presetClass="emph" presetSubtype="0" fill="hold" grpId="2" nodeType="withEffect">
                                  <p:stCondLst>
                                    <p:cond delay="0"/>
                                  </p:stCondLst>
                                  <p:childTnLst>
                                    <p:animScale>
                                      <p:cBhvr>
                                        <p:cTn id="40" dur="1000" fill="hold"/>
                                        <p:tgtEl>
                                          <p:spTgt spid="28"/>
                                        </p:tgtEl>
                                      </p:cBhvr>
                                      <p:by x="40000" y="40000"/>
                                    </p:animScale>
                                  </p:childTnLst>
                                </p:cTn>
                              </p:par>
                              <p:par>
                                <p:cTn id="41" presetID="10" presetClass="exit" presetSubtype="0" fill="hold" grpId="3" nodeType="withEffect">
                                  <p:stCondLst>
                                    <p:cond delay="400"/>
                                  </p:stCondLst>
                                  <p:childTnLst>
                                    <p:animEffect transition="out" filter="fade">
                                      <p:cBhvr>
                                        <p:cTn id="42" dur="500"/>
                                        <p:tgtEl>
                                          <p:spTgt spid="28"/>
                                        </p:tgtEl>
                                      </p:cBhvr>
                                    </p:animEffect>
                                    <p:set>
                                      <p:cBhvr>
                                        <p:cTn id="43" dur="1" fill="hold">
                                          <p:stCondLst>
                                            <p:cond delay="499"/>
                                          </p:stCondLst>
                                        </p:cTn>
                                        <p:tgtEl>
                                          <p:spTgt spid="28"/>
                                        </p:tgtEl>
                                        <p:attrNameLst>
                                          <p:attrName>style.visibility</p:attrName>
                                        </p:attrNameLst>
                                      </p:cBhvr>
                                      <p:to>
                                        <p:strVal val="hidden"/>
                                      </p:to>
                                    </p:set>
                                  </p:childTnLst>
                                </p:cTn>
                              </p:par>
                            </p:childTnLst>
                          </p:cTn>
                        </p:par>
                        <p:par>
                          <p:cTn id="44" fill="hold">
                            <p:stCondLst>
                              <p:cond delay="1000"/>
                            </p:stCondLst>
                            <p:childTnLst>
                              <p:par>
                                <p:cTn id="45" presetID="1" presetClass="entr" presetSubtype="0" fill="hold" nodeType="afterEffect">
                                  <p:stCondLst>
                                    <p:cond delay="0"/>
                                  </p:stCondLst>
                                  <p:childTnLst>
                                    <p:set>
                                      <p:cBhvr>
                                        <p:cTn id="4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2000"/>
                                  </p:stCondLst>
                                  <p:childTnLst>
                                    <p:set>
                                      <p:cBhvr>
                                        <p:cTn id="54" dur="1" fill="hold">
                                          <p:stCondLst>
                                            <p:cond delay="0"/>
                                          </p:stCondLst>
                                        </p:cTn>
                                        <p:tgtEl>
                                          <p:spTgt spid="14"/>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0" presetClass="path" presetSubtype="0" accel="50000" decel="50000" fill="hold" grpId="1" nodeType="clickEffect">
                                  <p:stCondLst>
                                    <p:cond delay="0"/>
                                  </p:stCondLst>
                                  <p:childTnLst>
                                    <p:animMotion origin="layout" path="M 0 2.96296E-6 L 0.2875 -0.36667 " pathEditMode="relative" rAng="0" ptsTypes="AA">
                                      <p:cBhvr>
                                        <p:cTn id="60" dur="1000" fill="hold"/>
                                        <p:tgtEl>
                                          <p:spTgt spid="29"/>
                                        </p:tgtEl>
                                        <p:attrNameLst>
                                          <p:attrName>ppt_x</p:attrName>
                                          <p:attrName>ppt_y</p:attrName>
                                        </p:attrNameLst>
                                      </p:cBhvr>
                                      <p:rCtr x="14375" y="-18333"/>
                                    </p:animMotion>
                                  </p:childTnLst>
                                </p:cTn>
                              </p:par>
                              <p:par>
                                <p:cTn id="61" presetID="6" presetClass="emph" presetSubtype="0" fill="hold" grpId="2" nodeType="withEffect">
                                  <p:stCondLst>
                                    <p:cond delay="0"/>
                                  </p:stCondLst>
                                  <p:childTnLst>
                                    <p:animScale>
                                      <p:cBhvr>
                                        <p:cTn id="62" dur="1000" fill="hold"/>
                                        <p:tgtEl>
                                          <p:spTgt spid="29"/>
                                        </p:tgtEl>
                                      </p:cBhvr>
                                      <p:by x="40000" y="40000"/>
                                    </p:animScale>
                                  </p:childTnLst>
                                </p:cTn>
                              </p:par>
                              <p:par>
                                <p:cTn id="63" presetID="10" presetClass="exit" presetSubtype="0" fill="hold" grpId="3" nodeType="withEffect">
                                  <p:stCondLst>
                                    <p:cond delay="400"/>
                                  </p:stCondLst>
                                  <p:childTnLst>
                                    <p:animEffect transition="out" filter="fade">
                                      <p:cBhvr>
                                        <p:cTn id="64" dur="500"/>
                                        <p:tgtEl>
                                          <p:spTgt spid="29"/>
                                        </p:tgtEl>
                                      </p:cBhvr>
                                    </p:animEffect>
                                    <p:set>
                                      <p:cBhvr>
                                        <p:cTn id="65" dur="1" fill="hold">
                                          <p:stCondLst>
                                            <p:cond delay="499"/>
                                          </p:stCondLst>
                                        </p:cTn>
                                        <p:tgtEl>
                                          <p:spTgt spid="29"/>
                                        </p:tgtEl>
                                        <p:attrNameLst>
                                          <p:attrName>style.visibility</p:attrName>
                                        </p:attrNameLst>
                                      </p:cBhvr>
                                      <p:to>
                                        <p:strVal val="hidden"/>
                                      </p:to>
                                    </p:set>
                                  </p:childTnLst>
                                </p:cTn>
                              </p:par>
                            </p:childTnLst>
                          </p:cTn>
                        </p:par>
                        <p:par>
                          <p:cTn id="66" fill="hold">
                            <p:stCondLst>
                              <p:cond delay="1000"/>
                            </p:stCondLst>
                            <p:childTnLst>
                              <p:par>
                                <p:cTn id="67" presetID="1" presetClass="entr" presetSubtype="0" fill="hold" nodeType="afterEffect">
                                  <p:stCondLst>
                                    <p:cond delay="0"/>
                                  </p:stCondLst>
                                  <p:childTnLst>
                                    <p:set>
                                      <p:cBhvr>
                                        <p:cTn id="6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8" grpId="1"/>
      <p:bldP spid="28" grpId="2"/>
      <p:bldP spid="28" grpId="3"/>
      <p:bldP spid="29" grpId="0"/>
      <p:bldP spid="29" grpId="1"/>
      <p:bldP spid="29" grpId="2"/>
      <p:bldP spid="29" grpId="3"/>
      <p:bldP spid="11" grpId="0"/>
      <p:bldP spid="11" grpId="1"/>
      <p:bldP spid="11" grpId="2"/>
      <p:bldP spid="11" grpId="3"/>
      <p:bldP spid="12" grpId="0"/>
      <p:bldP spid="12" grpId="1"/>
      <p:bldP spid="13" grpId="0"/>
      <p:bldP spid="13" grpId="1"/>
      <p:bldP spid="14" grpId="0"/>
      <p:bldP spid="1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24000" y="3200401"/>
            <a:ext cx="9144000" cy="646331"/>
          </a:xfrm>
          <a:prstGeom prst="rect">
            <a:avLst/>
          </a:prstGeom>
          <a:noFill/>
        </p:spPr>
        <p:txBody>
          <a:bodyPr wrap="square" rtlCol="0">
            <a:spAutoFit/>
          </a:bodyPr>
          <a:lstStyle/>
          <a:p>
            <a:r>
              <a:rPr lang="en-US" sz="3600" dirty="0">
                <a:solidFill>
                  <a:srgbClr val="000000"/>
                </a:solidFill>
              </a:rPr>
              <a:t>II Peter 1:21</a:t>
            </a:r>
            <a:endParaRPr lang="en-US" sz="3600" dirty="0"/>
          </a:p>
        </p:txBody>
      </p:sp>
      <p:sp>
        <p:nvSpPr>
          <p:cNvPr id="15" name="Rectangle 14"/>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1411224" y="231394"/>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8842088" y="228600"/>
            <a:ext cx="3048000" cy="1754326"/>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a:p>
            <a:pPr marL="800100" lvl="1" indent="-342900" algn="l">
              <a:buFont typeface="Arial" pitchFamily="34" charset="0"/>
              <a:buChar char="•"/>
            </a:pPr>
            <a:r>
              <a:rPr lang="en-US" dirty="0">
                <a:solidFill>
                  <a:srgbClr val="000000"/>
                </a:solidFill>
              </a:rPr>
              <a:t>II Peter 1:21</a:t>
            </a:r>
          </a:p>
          <a:p>
            <a:pPr marL="800100" lvl="1" indent="-342900" algn="l">
              <a:buFont typeface="Arial" pitchFamily="34" charset="0"/>
              <a:buChar char="•"/>
            </a:pPr>
            <a:r>
              <a:rPr lang="en-US" dirty="0">
                <a:solidFill>
                  <a:srgbClr val="000000"/>
                </a:solidFill>
              </a:rPr>
              <a:t>II Timothy 3:16</a:t>
            </a:r>
          </a:p>
          <a:p>
            <a:pPr marL="800100" lvl="1" indent="-342900" algn="l">
              <a:buFont typeface="Arial" pitchFamily="34" charset="0"/>
              <a:buChar char="•"/>
            </a:pPr>
            <a:r>
              <a:rPr lang="en-US" dirty="0">
                <a:solidFill>
                  <a:srgbClr val="000000"/>
                </a:solidFill>
              </a:rPr>
              <a:t>I Corinthians 2:9-10</a:t>
            </a:r>
          </a:p>
        </p:txBody>
      </p:sp>
      <p:sp>
        <p:nvSpPr>
          <p:cNvPr id="16" name="TextBox 15"/>
          <p:cNvSpPr txBox="1"/>
          <p:nvPr/>
        </p:nvSpPr>
        <p:spPr>
          <a:xfrm>
            <a:off x="1524000" y="1"/>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12" name="TextBox 11"/>
          <p:cNvSpPr txBox="1"/>
          <p:nvPr/>
        </p:nvSpPr>
        <p:spPr>
          <a:xfrm>
            <a:off x="1524000" y="3200401"/>
            <a:ext cx="9144000" cy="646331"/>
          </a:xfrm>
          <a:prstGeom prst="rect">
            <a:avLst/>
          </a:prstGeom>
          <a:noFill/>
        </p:spPr>
        <p:txBody>
          <a:bodyPr wrap="square" rtlCol="0">
            <a:spAutoFit/>
          </a:bodyPr>
          <a:lstStyle/>
          <a:p>
            <a:r>
              <a:rPr lang="en-US" sz="3600" dirty="0">
                <a:solidFill>
                  <a:srgbClr val="000000"/>
                </a:solidFill>
              </a:rPr>
              <a:t>II Timothy 3:16</a:t>
            </a:r>
            <a:endParaRPr lang="en-US" sz="3600" dirty="0"/>
          </a:p>
        </p:txBody>
      </p:sp>
      <p:sp>
        <p:nvSpPr>
          <p:cNvPr id="13" name="TextBox 12"/>
          <p:cNvSpPr txBox="1"/>
          <p:nvPr/>
        </p:nvSpPr>
        <p:spPr>
          <a:xfrm>
            <a:off x="1524000" y="3200401"/>
            <a:ext cx="9144000" cy="646331"/>
          </a:xfrm>
          <a:prstGeom prst="rect">
            <a:avLst/>
          </a:prstGeom>
          <a:noFill/>
        </p:spPr>
        <p:txBody>
          <a:bodyPr wrap="square" rtlCol="0">
            <a:spAutoFit/>
          </a:bodyPr>
          <a:lstStyle/>
          <a:p>
            <a:r>
              <a:rPr lang="en-US" sz="3600" dirty="0">
                <a:solidFill>
                  <a:srgbClr val="000000"/>
                </a:solidFill>
              </a:rPr>
              <a:t>I Corinthians 2:9-10</a:t>
            </a:r>
            <a:endParaRPr lang="en-US" sz="3600" dirty="0"/>
          </a:p>
        </p:txBody>
      </p:sp>
      <p:sp>
        <p:nvSpPr>
          <p:cNvPr id="18" name="Rectangle 17"/>
          <p:cNvSpPr/>
          <p:nvPr/>
        </p:nvSpPr>
        <p:spPr bwMode="auto">
          <a:xfrm>
            <a:off x="1" y="0"/>
            <a:ext cx="12191999"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800" dirty="0">
                <a:solidFill>
                  <a:srgbClr val="C00000"/>
                </a:solidFill>
                <a:latin typeface="+mn-lt"/>
              </a:rPr>
              <a:t>For the prophecy came not in old time by the will of man: but holy men of God </a:t>
            </a:r>
            <a:r>
              <a:rPr lang="en-US" sz="4800" dirty="0" err="1">
                <a:solidFill>
                  <a:srgbClr val="C00000"/>
                </a:solidFill>
                <a:latin typeface="+mn-lt"/>
              </a:rPr>
              <a:t>spake</a:t>
            </a:r>
            <a:r>
              <a:rPr lang="en-US" sz="4800" dirty="0">
                <a:solidFill>
                  <a:srgbClr val="C00000"/>
                </a:solidFill>
                <a:latin typeface="+mn-lt"/>
              </a:rPr>
              <a:t> as they were moved by the Holy Ghost.</a:t>
            </a:r>
          </a:p>
          <a:p>
            <a:pPr algn="r"/>
            <a:r>
              <a:rPr lang="en-US" sz="4800" dirty="0">
                <a:solidFill>
                  <a:srgbClr val="000000"/>
                </a:solidFill>
                <a:latin typeface="+mn-lt"/>
              </a:rPr>
              <a:t>II Peter 1:21</a:t>
            </a:r>
          </a:p>
        </p:txBody>
      </p:sp>
      <p:sp>
        <p:nvSpPr>
          <p:cNvPr id="19" name="Rectangle 18"/>
          <p:cNvSpPr/>
          <p:nvPr/>
        </p:nvSpPr>
        <p:spPr bwMode="auto">
          <a:xfrm>
            <a:off x="0" y="0"/>
            <a:ext cx="12192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800" dirty="0">
                <a:solidFill>
                  <a:srgbClr val="C00000"/>
                </a:solidFill>
                <a:latin typeface="+mn-lt"/>
              </a:rPr>
              <a:t>All scripture is given by inspiration of God, and is profitable for doctrine, for reproof, for correction, for instruction in righteousness:</a:t>
            </a:r>
          </a:p>
          <a:p>
            <a:pPr algn="r"/>
            <a:r>
              <a:rPr lang="en-US" sz="4800" dirty="0">
                <a:solidFill>
                  <a:srgbClr val="000000"/>
                </a:solidFill>
                <a:latin typeface="+mn-lt"/>
              </a:rPr>
              <a:t>II Timothy 3:16</a:t>
            </a:r>
          </a:p>
        </p:txBody>
      </p:sp>
      <p:sp>
        <p:nvSpPr>
          <p:cNvPr id="21" name="Rectangle 20"/>
          <p:cNvSpPr/>
          <p:nvPr/>
        </p:nvSpPr>
        <p:spPr bwMode="auto">
          <a:xfrm>
            <a:off x="0" y="1"/>
            <a:ext cx="12192000"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400" dirty="0">
                <a:solidFill>
                  <a:srgbClr val="C00000"/>
                </a:solidFill>
                <a:latin typeface="+mn-lt"/>
              </a:rPr>
              <a:t>(9) But as it is written, Eye hath not seen, nor ear heard, neither have entered into the heart of man, the things which God hath prepared for them that love him.</a:t>
            </a:r>
          </a:p>
          <a:p>
            <a:r>
              <a:rPr lang="en-US" sz="4400" dirty="0">
                <a:solidFill>
                  <a:srgbClr val="C00000"/>
                </a:solidFill>
                <a:latin typeface="+mn-lt"/>
              </a:rPr>
              <a:t>(10) But God hath revealed them unto us by his Spirit: for the Spirit </a:t>
            </a:r>
            <a:r>
              <a:rPr lang="en-US" sz="4400" dirty="0" err="1">
                <a:solidFill>
                  <a:srgbClr val="C00000"/>
                </a:solidFill>
                <a:latin typeface="+mn-lt"/>
              </a:rPr>
              <a:t>searcheth</a:t>
            </a:r>
            <a:r>
              <a:rPr lang="en-US" sz="4400" dirty="0">
                <a:solidFill>
                  <a:srgbClr val="C00000"/>
                </a:solidFill>
                <a:latin typeface="+mn-lt"/>
              </a:rPr>
              <a:t> all things, yea, the deep things of God.</a:t>
            </a:r>
          </a:p>
          <a:p>
            <a:pPr algn="r"/>
            <a:r>
              <a:rPr lang="en-US" sz="4400" dirty="0">
                <a:solidFill>
                  <a:srgbClr val="000000"/>
                </a:solidFill>
                <a:latin typeface="+mn-lt"/>
              </a:rPr>
              <a:t>I Corinthians 2:9-10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200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2000"/>
                                  </p:stCondLst>
                                  <p:childTnLst>
                                    <p:animEffect transition="out" filter="fade">
                                      <p:cBhvr>
                                        <p:cTn id="15" dur="1000"/>
                                        <p:tgtEl>
                                          <p:spTgt spid="18"/>
                                        </p:tgtEl>
                                      </p:cBhvr>
                                    </p:animEffect>
                                    <p:set>
                                      <p:cBhvr>
                                        <p:cTn id="16" dur="1" fill="hold">
                                          <p:stCondLst>
                                            <p:cond delay="999"/>
                                          </p:stCondLst>
                                        </p:cTn>
                                        <p:tgtEl>
                                          <p:spTgt spid="18"/>
                                        </p:tgtEl>
                                        <p:attrNameLst>
                                          <p:attrName>style.visibility</p:attrName>
                                        </p:attrNameLst>
                                      </p:cBhvr>
                                      <p:to>
                                        <p:strVal val="hidden"/>
                                      </p:to>
                                    </p:set>
                                  </p:childTnLst>
                                </p:cTn>
                              </p:par>
                            </p:childTnLst>
                          </p:cTn>
                        </p:par>
                        <p:par>
                          <p:cTn id="17" fill="hold">
                            <p:stCondLst>
                              <p:cond delay="3000"/>
                            </p:stCondLst>
                            <p:childTnLst>
                              <p:par>
                                <p:cTn id="18" presetID="0" presetClass="path" presetSubtype="0" accel="50000" decel="50000" fill="hold" grpId="1" nodeType="afterEffect">
                                  <p:stCondLst>
                                    <p:cond delay="0"/>
                                  </p:stCondLst>
                                  <p:childTnLst>
                                    <p:animMotion origin="layout" path="M 0 2.59259E-6 L 0.31667 -0.32477 " pathEditMode="relative" rAng="0" ptsTypes="AA">
                                      <p:cBhvr>
                                        <p:cTn id="19" dur="1000" fill="hold"/>
                                        <p:tgtEl>
                                          <p:spTgt spid="11"/>
                                        </p:tgtEl>
                                        <p:attrNameLst>
                                          <p:attrName>ppt_x</p:attrName>
                                          <p:attrName>ppt_y</p:attrName>
                                        </p:attrNameLst>
                                      </p:cBhvr>
                                      <p:rCtr x="15800" y="-16200"/>
                                    </p:animMotion>
                                  </p:childTnLst>
                                </p:cTn>
                              </p:par>
                              <p:par>
                                <p:cTn id="20" presetID="6" presetClass="emph" presetSubtype="0" fill="hold" grpId="2" nodeType="withEffect">
                                  <p:stCondLst>
                                    <p:cond delay="0"/>
                                  </p:stCondLst>
                                  <p:childTnLst>
                                    <p:animScale>
                                      <p:cBhvr>
                                        <p:cTn id="21" dur="1000" fill="hold"/>
                                        <p:tgtEl>
                                          <p:spTgt spid="11"/>
                                        </p:tgtEl>
                                      </p:cBhvr>
                                      <p:by x="40000" y="40000"/>
                                    </p:animScale>
                                  </p:childTnLst>
                                </p:cTn>
                              </p:par>
                              <p:par>
                                <p:cTn id="22" presetID="10" presetClass="exit" presetSubtype="0" fill="hold" grpId="3" nodeType="withEffect">
                                  <p:stCondLst>
                                    <p:cond delay="400"/>
                                  </p:stCondLst>
                                  <p:childTnLst>
                                    <p:animEffect transition="out" filter="fade">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childTnLst>
                          </p:cTn>
                        </p:par>
                        <p:par>
                          <p:cTn id="25" fill="hold">
                            <p:stCondLst>
                              <p:cond delay="4000"/>
                            </p:stCondLst>
                            <p:childTnLst>
                              <p:par>
                                <p:cTn id="26" presetID="1" presetClass="entr" presetSubtype="0" fill="hold" nodeType="after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200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200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2000"/>
                                  </p:stCondLst>
                                  <p:childTnLst>
                                    <p:animEffect transition="out" filter="fade">
                                      <p:cBhvr>
                                        <p:cTn id="40" dur="1000"/>
                                        <p:tgtEl>
                                          <p:spTgt spid="19"/>
                                        </p:tgtEl>
                                      </p:cBhvr>
                                    </p:animEffect>
                                    <p:set>
                                      <p:cBhvr>
                                        <p:cTn id="41" dur="1" fill="hold">
                                          <p:stCondLst>
                                            <p:cond delay="999"/>
                                          </p:stCondLst>
                                        </p:cTn>
                                        <p:tgtEl>
                                          <p:spTgt spid="19"/>
                                        </p:tgtEl>
                                        <p:attrNameLst>
                                          <p:attrName>style.visibility</p:attrName>
                                        </p:attrNameLst>
                                      </p:cBhvr>
                                      <p:to>
                                        <p:strVal val="hidden"/>
                                      </p:to>
                                    </p:set>
                                  </p:childTnLst>
                                </p:cTn>
                              </p:par>
                            </p:childTnLst>
                          </p:cTn>
                        </p:par>
                        <p:par>
                          <p:cTn id="42" fill="hold">
                            <p:stCondLst>
                              <p:cond delay="3000"/>
                            </p:stCondLst>
                            <p:childTnLst>
                              <p:par>
                                <p:cTn id="43" presetID="0" presetClass="path" presetSubtype="0" accel="50000" decel="50000" fill="hold" grpId="1" nodeType="afterEffect">
                                  <p:stCondLst>
                                    <p:cond delay="0"/>
                                  </p:stCondLst>
                                  <p:childTnLst>
                                    <p:animMotion origin="layout" path="M 0 2.59259E-6 L 0.31667 -0.32477 " pathEditMode="relative" rAng="0" ptsTypes="AA">
                                      <p:cBhvr>
                                        <p:cTn id="44" dur="1000" fill="hold"/>
                                        <p:tgtEl>
                                          <p:spTgt spid="12"/>
                                        </p:tgtEl>
                                        <p:attrNameLst>
                                          <p:attrName>ppt_x</p:attrName>
                                          <p:attrName>ppt_y</p:attrName>
                                        </p:attrNameLst>
                                      </p:cBhvr>
                                      <p:rCtr x="15800" y="-16200"/>
                                    </p:animMotion>
                                  </p:childTnLst>
                                </p:cTn>
                              </p:par>
                              <p:par>
                                <p:cTn id="45" presetID="6" presetClass="emph" presetSubtype="0" fill="hold" grpId="2" nodeType="withEffect">
                                  <p:stCondLst>
                                    <p:cond delay="0"/>
                                  </p:stCondLst>
                                  <p:childTnLst>
                                    <p:animScale>
                                      <p:cBhvr>
                                        <p:cTn id="46" dur="1000" fill="hold"/>
                                        <p:tgtEl>
                                          <p:spTgt spid="12"/>
                                        </p:tgtEl>
                                      </p:cBhvr>
                                      <p:by x="40000" y="40000"/>
                                    </p:animScale>
                                  </p:childTnLst>
                                </p:cTn>
                              </p:par>
                              <p:par>
                                <p:cTn id="47" presetID="10" presetClass="exit" presetSubtype="0" fill="hold" grpId="3" nodeType="withEffect">
                                  <p:stCondLst>
                                    <p:cond delay="400"/>
                                  </p:stCondLst>
                                  <p:childTnLst>
                                    <p:animEffect transition="out" filter="fade">
                                      <p:cBhvr>
                                        <p:cTn id="48" dur="500"/>
                                        <p:tgtEl>
                                          <p:spTgt spid="12"/>
                                        </p:tgtEl>
                                      </p:cBhvr>
                                    </p:animEffect>
                                    <p:set>
                                      <p:cBhvr>
                                        <p:cTn id="49" dur="1" fill="hold">
                                          <p:stCondLst>
                                            <p:cond delay="499"/>
                                          </p:stCondLst>
                                        </p:cTn>
                                        <p:tgtEl>
                                          <p:spTgt spid="12"/>
                                        </p:tgtEl>
                                        <p:attrNameLst>
                                          <p:attrName>style.visibility</p:attrName>
                                        </p:attrNameLst>
                                      </p:cBhvr>
                                      <p:to>
                                        <p:strVal val="hidden"/>
                                      </p:to>
                                    </p:set>
                                  </p:childTnLst>
                                </p:cTn>
                              </p:par>
                            </p:childTnLst>
                          </p:cTn>
                        </p:par>
                        <p:par>
                          <p:cTn id="50" fill="hold">
                            <p:stCondLst>
                              <p:cond delay="4000"/>
                            </p:stCondLst>
                            <p:childTnLst>
                              <p:par>
                                <p:cTn id="51" presetID="1" presetClass="entr" presetSubtype="0" fill="hold" nodeType="afterEffect">
                                  <p:stCondLst>
                                    <p:cond delay="0"/>
                                  </p:stCondLst>
                                  <p:childTnLst>
                                    <p:set>
                                      <p:cBhvr>
                                        <p:cTn id="5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200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1" nodeType="clickEffect">
                                  <p:stCondLst>
                                    <p:cond delay="200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0" nodeType="clickEffect">
                                  <p:stCondLst>
                                    <p:cond delay="2000"/>
                                  </p:stCondLst>
                                  <p:childTnLst>
                                    <p:animEffect transition="out" filter="fade">
                                      <p:cBhvr>
                                        <p:cTn id="65" dur="1000"/>
                                        <p:tgtEl>
                                          <p:spTgt spid="21"/>
                                        </p:tgtEl>
                                      </p:cBhvr>
                                    </p:animEffect>
                                    <p:set>
                                      <p:cBhvr>
                                        <p:cTn id="66" dur="1" fill="hold">
                                          <p:stCondLst>
                                            <p:cond delay="999"/>
                                          </p:stCondLst>
                                        </p:cTn>
                                        <p:tgtEl>
                                          <p:spTgt spid="21"/>
                                        </p:tgtEl>
                                        <p:attrNameLst>
                                          <p:attrName>style.visibility</p:attrName>
                                        </p:attrNameLst>
                                      </p:cBhvr>
                                      <p:to>
                                        <p:strVal val="hidden"/>
                                      </p:to>
                                    </p:set>
                                  </p:childTnLst>
                                </p:cTn>
                              </p:par>
                            </p:childTnLst>
                          </p:cTn>
                        </p:par>
                        <p:par>
                          <p:cTn id="67" fill="hold">
                            <p:stCondLst>
                              <p:cond delay="3000"/>
                            </p:stCondLst>
                            <p:childTnLst>
                              <p:par>
                                <p:cTn id="68" presetID="0" presetClass="path" presetSubtype="0" accel="50000" decel="50000" fill="hold" grpId="1" nodeType="afterEffect">
                                  <p:stCondLst>
                                    <p:cond delay="0"/>
                                  </p:stCondLst>
                                  <p:childTnLst>
                                    <p:animMotion origin="layout" path="M 0 2.59259E-6 L 0.31667 -0.32477 " pathEditMode="relative" rAng="0" ptsTypes="AA">
                                      <p:cBhvr>
                                        <p:cTn id="69" dur="1000" fill="hold"/>
                                        <p:tgtEl>
                                          <p:spTgt spid="13"/>
                                        </p:tgtEl>
                                        <p:attrNameLst>
                                          <p:attrName>ppt_x</p:attrName>
                                          <p:attrName>ppt_y</p:attrName>
                                        </p:attrNameLst>
                                      </p:cBhvr>
                                      <p:rCtr x="15800" y="-16200"/>
                                    </p:animMotion>
                                  </p:childTnLst>
                                </p:cTn>
                              </p:par>
                              <p:par>
                                <p:cTn id="70" presetID="6" presetClass="emph" presetSubtype="0" fill="hold" grpId="2" nodeType="withEffect">
                                  <p:stCondLst>
                                    <p:cond delay="0"/>
                                  </p:stCondLst>
                                  <p:childTnLst>
                                    <p:animScale>
                                      <p:cBhvr>
                                        <p:cTn id="71" dur="1000" fill="hold"/>
                                        <p:tgtEl>
                                          <p:spTgt spid="13"/>
                                        </p:tgtEl>
                                      </p:cBhvr>
                                      <p:by x="40000" y="40000"/>
                                    </p:animScale>
                                  </p:childTnLst>
                                </p:cTn>
                              </p:par>
                              <p:par>
                                <p:cTn id="72" presetID="10" presetClass="exit" presetSubtype="0" fill="hold" grpId="3" nodeType="withEffect">
                                  <p:stCondLst>
                                    <p:cond delay="400"/>
                                  </p:stCondLst>
                                  <p:childTnLst>
                                    <p:animEffect transition="out" filter="fade">
                                      <p:cBhvr>
                                        <p:cTn id="73" dur="500"/>
                                        <p:tgtEl>
                                          <p:spTgt spid="13"/>
                                        </p:tgtEl>
                                      </p:cBhvr>
                                    </p:animEffect>
                                    <p:set>
                                      <p:cBhvr>
                                        <p:cTn id="74" dur="1" fill="hold">
                                          <p:stCondLst>
                                            <p:cond delay="499"/>
                                          </p:stCondLst>
                                        </p:cTn>
                                        <p:tgtEl>
                                          <p:spTgt spid="13"/>
                                        </p:tgtEl>
                                        <p:attrNameLst>
                                          <p:attrName>style.visibility</p:attrName>
                                        </p:attrNameLst>
                                      </p:cBhvr>
                                      <p:to>
                                        <p:strVal val="hidden"/>
                                      </p:to>
                                    </p:set>
                                  </p:childTnLst>
                                </p:cTn>
                              </p:par>
                            </p:childTnLst>
                          </p:cTn>
                        </p:par>
                        <p:par>
                          <p:cTn id="75" fill="hold">
                            <p:stCondLst>
                              <p:cond delay="4000"/>
                            </p:stCondLst>
                            <p:childTnLst>
                              <p:par>
                                <p:cTn id="76" presetID="1" presetClass="entr" presetSubtype="0" fill="hold" nodeType="afterEffect">
                                  <p:stCondLst>
                                    <p:cond delay="0"/>
                                  </p:stCondLst>
                                  <p:childTnLst>
                                    <p:set>
                                      <p:cBhvr>
                                        <p:cTn id="77"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1" grpId="2"/>
      <p:bldP spid="11" grpId="3"/>
      <p:bldP spid="12" grpId="0"/>
      <p:bldP spid="12" grpId="1"/>
      <p:bldP spid="12" grpId="2"/>
      <p:bldP spid="12" grpId="3"/>
      <p:bldP spid="13" grpId="0"/>
      <p:bldP spid="13" grpId="1"/>
      <p:bldP spid="13" grpId="2"/>
      <p:bldP spid="13" grpId="3"/>
      <p:bldP spid="18" grpId="0" animBg="1"/>
      <p:bldP spid="18" grpId="1" animBg="1"/>
      <p:bldP spid="19" grpId="0" animBg="1"/>
      <p:bldP spid="19" grpId="1" animBg="1"/>
      <p:bldP spid="21" grpId="0" animBg="1"/>
      <p:bldP spid="2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5105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6" name="Straight Connector 5"/>
          <p:cNvCxnSpPr/>
          <p:nvPr/>
        </p:nvCxnSpPr>
        <p:spPr bwMode="auto">
          <a:xfrm>
            <a:off x="6096000" y="914400"/>
            <a:ext cx="0" cy="60878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1409367" y="235467"/>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8840872" y="228600"/>
            <a:ext cx="3048000" cy="1754326"/>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a:p>
            <a:pPr marL="800100" lvl="1" indent="-342900" algn="l">
              <a:buFont typeface="Arial" pitchFamily="34" charset="0"/>
              <a:buChar char="•"/>
            </a:pPr>
            <a:r>
              <a:rPr lang="en-US" dirty="0">
                <a:solidFill>
                  <a:srgbClr val="000000"/>
                </a:solidFill>
              </a:rPr>
              <a:t>II Peter 1:21</a:t>
            </a:r>
          </a:p>
          <a:p>
            <a:pPr marL="800100" lvl="1" indent="-342900" algn="l">
              <a:buFont typeface="Arial" pitchFamily="34" charset="0"/>
              <a:buChar char="•"/>
            </a:pPr>
            <a:r>
              <a:rPr lang="en-US" dirty="0">
                <a:solidFill>
                  <a:srgbClr val="000000"/>
                </a:solidFill>
              </a:rPr>
              <a:t>II Timothy 3:16</a:t>
            </a:r>
          </a:p>
          <a:p>
            <a:pPr marL="800100" lvl="1" indent="-342900" algn="l">
              <a:buFont typeface="Arial" pitchFamily="34" charset="0"/>
              <a:buChar char="•"/>
            </a:pPr>
            <a:r>
              <a:rPr lang="en-US" dirty="0">
                <a:solidFill>
                  <a:srgbClr val="000000"/>
                </a:solidFill>
              </a:rPr>
              <a:t>I Corinthians 2:9-10</a:t>
            </a:r>
          </a:p>
        </p:txBody>
      </p:sp>
      <p:sp>
        <p:nvSpPr>
          <p:cNvPr id="11" name="TextBox 10"/>
          <p:cNvSpPr txBox="1"/>
          <p:nvPr/>
        </p:nvSpPr>
        <p:spPr>
          <a:xfrm>
            <a:off x="0" y="3087470"/>
            <a:ext cx="6096000" cy="646331"/>
          </a:xfrm>
          <a:prstGeom prst="rect">
            <a:avLst/>
          </a:prstGeom>
          <a:noFill/>
        </p:spPr>
        <p:txBody>
          <a:bodyPr wrap="square" rtlCol="0">
            <a:spAutoFit/>
          </a:bodyPr>
          <a:lstStyle/>
          <a:p>
            <a:r>
              <a:rPr lang="en-US" sz="3600" dirty="0">
                <a:solidFill>
                  <a:srgbClr val="000000"/>
                </a:solidFill>
              </a:rPr>
              <a:t>“</a:t>
            </a:r>
            <a:r>
              <a:rPr lang="en-US" sz="3600" u="sng" dirty="0">
                <a:solidFill>
                  <a:srgbClr val="000000"/>
                </a:solidFill>
              </a:rPr>
              <a:t>No Relationship</a:t>
            </a:r>
            <a:r>
              <a:rPr lang="en-US" sz="3600" dirty="0">
                <a:solidFill>
                  <a:srgbClr val="000000"/>
                </a:solidFill>
              </a:rPr>
              <a:t>”	</a:t>
            </a:r>
          </a:p>
        </p:txBody>
      </p:sp>
      <p:sp>
        <p:nvSpPr>
          <p:cNvPr id="12" name="TextBox 11"/>
          <p:cNvSpPr txBox="1"/>
          <p:nvPr/>
        </p:nvSpPr>
        <p:spPr>
          <a:xfrm>
            <a:off x="6117336" y="3087470"/>
            <a:ext cx="6074664" cy="646331"/>
          </a:xfrm>
          <a:prstGeom prst="rect">
            <a:avLst/>
          </a:prstGeom>
          <a:noFill/>
        </p:spPr>
        <p:txBody>
          <a:bodyPr wrap="square" rtlCol="0">
            <a:spAutoFit/>
          </a:bodyPr>
          <a:lstStyle/>
          <a:p>
            <a:pPr lvl="1"/>
            <a:r>
              <a:rPr lang="en-US" sz="3600" dirty="0">
                <a:solidFill>
                  <a:srgbClr val="000000"/>
                </a:solidFill>
              </a:rPr>
              <a:t>“</a:t>
            </a:r>
            <a:r>
              <a:rPr lang="en-US" sz="3600" u="sng" dirty="0">
                <a:solidFill>
                  <a:srgbClr val="000000"/>
                </a:solidFill>
              </a:rPr>
              <a:t>Relationship</a:t>
            </a:r>
            <a:r>
              <a:rPr lang="en-US" sz="3600" dirty="0">
                <a:solidFill>
                  <a:srgbClr val="000000"/>
                </a:solidFill>
              </a:rPr>
              <a:t>”	</a:t>
            </a:r>
          </a:p>
        </p:txBody>
      </p:sp>
      <p:sp>
        <p:nvSpPr>
          <p:cNvPr id="16" name="TextBox 15"/>
          <p:cNvSpPr txBox="1"/>
          <p:nvPr/>
        </p:nvSpPr>
        <p:spPr>
          <a:xfrm>
            <a:off x="1524000" y="1"/>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5105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0" y="3669637"/>
            <a:ext cx="6117336" cy="646331"/>
          </a:xfrm>
          <a:prstGeom prst="rect">
            <a:avLst/>
          </a:prstGeom>
          <a:noFill/>
        </p:spPr>
        <p:txBody>
          <a:bodyPr wrap="square" rtlCol="0">
            <a:spAutoFit/>
          </a:bodyPr>
          <a:lstStyle/>
          <a:p>
            <a:r>
              <a:rPr lang="en-US" sz="3600" i="1" dirty="0">
                <a:solidFill>
                  <a:srgbClr val="C00000"/>
                </a:solidFill>
              </a:rPr>
              <a:t>Lost</a:t>
            </a:r>
            <a:endParaRPr lang="en-US" sz="4000" i="1" dirty="0">
              <a:solidFill>
                <a:srgbClr val="C00000"/>
              </a:solidFill>
            </a:endParaRPr>
          </a:p>
        </p:txBody>
      </p:sp>
      <p:sp>
        <p:nvSpPr>
          <p:cNvPr id="29" name="TextBox 28"/>
          <p:cNvSpPr txBox="1"/>
          <p:nvPr/>
        </p:nvSpPr>
        <p:spPr>
          <a:xfrm>
            <a:off x="6117336" y="3657600"/>
            <a:ext cx="6074664" cy="646331"/>
          </a:xfrm>
          <a:prstGeom prst="rect">
            <a:avLst/>
          </a:prstGeom>
          <a:noFill/>
        </p:spPr>
        <p:txBody>
          <a:bodyPr wrap="square" rtlCol="0">
            <a:spAutoFit/>
          </a:bodyPr>
          <a:lstStyle/>
          <a:p>
            <a:r>
              <a:rPr lang="en-US" sz="3600" i="1" dirty="0">
                <a:solidFill>
                  <a:srgbClr val="C00000"/>
                </a:solidFill>
              </a:rPr>
              <a:t>Saved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2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2000"/>
                                  </p:stCondLst>
                                  <p:childTnLst>
                                    <p:set>
                                      <p:cBhvr>
                                        <p:cTn id="11" dur="1" fill="hold">
                                          <p:stCondLst>
                                            <p:cond delay="0"/>
                                          </p:stCondLst>
                                        </p:cTn>
                                        <p:tgtEl>
                                          <p:spTgt spid="11"/>
                                        </p:tgtEl>
                                        <p:attrNameLst>
                                          <p:attrName>style.visibility</p:attrName>
                                        </p:attrNameLst>
                                      </p:cBhvr>
                                      <p:to>
                                        <p:strVal val="visible"/>
                                      </p:to>
                                    </p:set>
                                  </p:childTnLst>
                                </p:cTn>
                              </p:par>
                            </p:childTnLst>
                          </p:cTn>
                        </p:par>
                        <p:par>
                          <p:cTn id="12" fill="hold">
                            <p:stCondLst>
                              <p:cond delay="2000"/>
                            </p:stCondLst>
                            <p:childTnLst>
                              <p:par>
                                <p:cTn id="13" presetID="10" presetClass="entr" presetSubtype="0" fill="hold" grpId="0" nodeType="afterEffect">
                                  <p:stCondLst>
                                    <p:cond delay="400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2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2000"/>
                                  </p:stCondLst>
                                  <p:childTnLst>
                                    <p:set>
                                      <p:cBhvr>
                                        <p:cTn id="19" dur="1" fill="hold">
                                          <p:stCondLst>
                                            <p:cond delay="0"/>
                                          </p:stCondLst>
                                        </p:cTn>
                                        <p:tgtEl>
                                          <p:spTgt spid="12"/>
                                        </p:tgtEl>
                                        <p:attrNameLst>
                                          <p:attrName>style.visibility</p:attrName>
                                        </p:attrNameLst>
                                      </p:cBhvr>
                                      <p:to>
                                        <p:strVal val="visible"/>
                                      </p:to>
                                    </p:set>
                                  </p:childTnLst>
                                </p:cTn>
                              </p:par>
                            </p:childTnLst>
                          </p:cTn>
                        </p:par>
                        <p:par>
                          <p:cTn id="20" fill="hold">
                            <p:stCondLst>
                              <p:cond delay="2000"/>
                            </p:stCondLst>
                            <p:childTnLst>
                              <p:par>
                                <p:cTn id="21" presetID="10" presetClass="entr" presetSubtype="0" fill="hold" grpId="0" nodeType="afterEffect">
                                  <p:stCondLst>
                                    <p:cond delay="400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1066800" y="2479596"/>
            <a:ext cx="10058400" cy="3139321"/>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The Hopelessness of a Wrong Relationship </a:t>
            </a:r>
          </a:p>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with God</a:t>
            </a:r>
          </a:p>
        </p:txBody>
      </p:sp>
      <p:sp>
        <p:nvSpPr>
          <p:cNvPr id="3" name="Rectangle 2"/>
          <p:cNvSpPr/>
          <p:nvPr/>
        </p:nvSpPr>
        <p:spPr>
          <a:xfrm>
            <a:off x="0" y="1371600"/>
            <a:ext cx="12192000" cy="1107996"/>
          </a:xfrm>
          <a:prstGeom prst="rect">
            <a:avLst/>
          </a:prstGeom>
          <a:noFill/>
          <a:ln>
            <a:noFill/>
          </a:ln>
        </p:spPr>
        <p:txBody>
          <a:bodyPr wrap="square" lIns="91440" tIns="45720" rIns="91440" bIns="45720">
            <a:spAutoFit/>
          </a:bodyPr>
          <a:lstStyle/>
          <a:p>
            <a:r>
              <a:rPr lang="en-US" sz="6600" b="1" dirty="0">
                <a:ln w="17780" cmpd="sng">
                  <a:solidFill>
                    <a:srgbClr val="FFFFFF"/>
                  </a:solidFill>
                  <a:prstDash val="solid"/>
                  <a:miter lim="800000"/>
                </a:ln>
                <a:solidFill>
                  <a:srgbClr val="C00000"/>
                </a:solidFill>
                <a:effectLst>
                  <a:outerShdw blurRad="50800" algn="tl" rotWithShape="0">
                    <a:srgbClr val="000000"/>
                  </a:outerShdw>
                </a:effectLst>
              </a:rPr>
              <a:t> Next Lesson:</a:t>
            </a:r>
          </a:p>
        </p:txBody>
      </p:sp>
    </p:spTree>
  </p:cSld>
  <p:clrMapOvr>
    <a:masterClrMapping/>
  </p:clrMapOvr>
  <p:transition>
    <p:fade/>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10334</TotalTime>
  <Words>742</Words>
  <Application>Microsoft Macintosh PowerPoint</Application>
  <PresentationFormat>Widescreen</PresentationFormat>
  <Paragraphs>125</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Wingdings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Bible Truths</dc:title>
  <dc:creator>Rick Carter</dc:creator>
  <cp:lastModifiedBy>Joe Baxter</cp:lastModifiedBy>
  <cp:revision>244</cp:revision>
  <dcterms:created xsi:type="dcterms:W3CDTF">2008-06-24T15:10:39Z</dcterms:created>
  <dcterms:modified xsi:type="dcterms:W3CDTF">2021-08-14T12:51:32Z</dcterms:modified>
</cp:coreProperties>
</file>